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60"/>
  </p:notesMasterIdLst>
  <p:sldIdLst>
    <p:sldId id="256" r:id="rId2"/>
    <p:sldId id="258" r:id="rId3"/>
    <p:sldId id="259" r:id="rId4"/>
    <p:sldId id="260" r:id="rId5"/>
    <p:sldId id="261" r:id="rId6"/>
    <p:sldId id="26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67" r:id="rId15"/>
    <p:sldId id="269" r:id="rId16"/>
    <p:sldId id="271" r:id="rId17"/>
    <p:sldId id="293" r:id="rId18"/>
    <p:sldId id="294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96" r:id="rId27"/>
    <p:sldId id="297" r:id="rId28"/>
    <p:sldId id="286" r:id="rId29"/>
    <p:sldId id="287" r:id="rId30"/>
    <p:sldId id="298" r:id="rId31"/>
    <p:sldId id="288" r:id="rId32"/>
    <p:sldId id="289" r:id="rId33"/>
    <p:sldId id="299" r:id="rId34"/>
    <p:sldId id="291" r:id="rId35"/>
    <p:sldId id="300" r:id="rId36"/>
    <p:sldId id="301" r:id="rId37"/>
    <p:sldId id="302" r:id="rId38"/>
    <p:sldId id="303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FFF66"/>
    <a:srgbClr val="003300"/>
    <a:srgbClr val="336600"/>
    <a:srgbClr val="006600"/>
    <a:srgbClr val="663300"/>
    <a:srgbClr val="669900"/>
    <a:srgbClr val="8080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image" Target="../media/image11.jpe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1.6989914194071528E-4"/>
          <c:w val="0.99085506093864817"/>
          <c:h val="0.654867117664235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по крупным и средним предприятиям,млн.руб.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7157749294740184E-2"/>
                  <c:y val="1.7429035697371441E-2"/>
                </c:manualLayout>
              </c:layout>
              <c:showVal val="1"/>
            </c:dLbl>
            <c:dLbl>
              <c:idx val="1"/>
              <c:layout>
                <c:manualLayout>
                  <c:x val="3.2064689029675589E-2"/>
                  <c:y val="1.06752661380068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14664</c:v>
                </c:pt>
                <c:pt idx="1">
                  <c:v>15875.4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отгружено товаров собственного производства, выполнено работ и услуг по крупным и средним предприятиям,млн.руб.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7.3058849382566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4941443619853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9110.9</c:v>
                </c:pt>
                <c:pt idx="1">
                  <c:v>10056.6</c:v>
                </c:pt>
              </c:numCache>
            </c:numRef>
          </c:val>
        </c:ser>
        <c:dLbls>
          <c:showVal val="1"/>
        </c:dLbls>
        <c:shape val="cylinder"/>
        <c:axId val="82819328"/>
        <c:axId val="82833408"/>
        <c:axId val="0"/>
      </c:bar3DChart>
      <c:catAx>
        <c:axId val="82819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33408"/>
        <c:crosses val="autoZero"/>
        <c:auto val="1"/>
        <c:lblAlgn val="ctr"/>
        <c:lblOffset val="100"/>
      </c:catAx>
      <c:valAx>
        <c:axId val="8283340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8281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23931899812913E-2"/>
          <c:y val="0.70534824826015863"/>
          <c:w val="0.9269375845373452"/>
          <c:h val="0.19500164477137699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perspective val="30"/>
    </c:view3D>
    <c:plotArea>
      <c:layout>
        <c:manualLayout>
          <c:layoutTarget val="inner"/>
          <c:xMode val="edge"/>
          <c:yMode val="edge"/>
          <c:x val="5.8853389247356433E-2"/>
          <c:y val="0.12249925038880446"/>
          <c:w val="0.9234515956174485"/>
          <c:h val="0.7110949760428793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5.1461628117720114E-2"/>
                  <c:y val="5.1529429999298063E-2"/>
                </c:manualLayout>
              </c:layout>
              <c:showVal val="1"/>
            </c:dLbl>
            <c:dLbl>
              <c:idx val="1"/>
              <c:layout>
                <c:manualLayout>
                  <c:x val="-4.0954577602313871E-2"/>
                  <c:y val="-3.6070600999508644E-2"/>
                </c:manualLayout>
              </c:layout>
              <c:showVal val="1"/>
            </c:dLbl>
            <c:dLbl>
              <c:idx val="2"/>
              <c:layout>
                <c:manualLayout>
                  <c:x val="-3.9522864949039838E-2"/>
                  <c:y val="4.6376486999368444E-2"/>
                </c:manualLayout>
              </c:layout>
              <c:showVal val="1"/>
            </c:dLbl>
            <c:dLbl>
              <c:idx val="3"/>
              <c:layout>
                <c:manualLayout>
                  <c:x val="-1.2061588198226721E-2"/>
                  <c:y val="4.122354399943845E-2"/>
                </c:manualLayout>
              </c:layout>
              <c:showVal val="1"/>
            </c:dLbl>
            <c:dLbl>
              <c:idx val="4"/>
              <c:layout>
                <c:manualLayout>
                  <c:x val="-7.4696205674621707E-3"/>
                  <c:y val="3.8647072499473745E-2"/>
                </c:manualLayout>
              </c:layout>
              <c:showVal val="1"/>
            </c:dLbl>
            <c:dLbl>
              <c:idx val="5"/>
              <c:layout>
                <c:manualLayout>
                  <c:x val="-7.4696022477974133E-3"/>
                  <c:y val="3.0917657999578841E-2"/>
                </c:manualLayout>
              </c:layout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1.018</c:v>
                </c:pt>
                <c:pt idx="1">
                  <c:v>1.3169999999999982</c:v>
                </c:pt>
                <c:pt idx="2">
                  <c:v>0.94000000000000061</c:v>
                </c:pt>
                <c:pt idx="3">
                  <c:v>1.069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тепм роста</c:v>
                </c:pt>
              </c:strCache>
            </c:strRef>
          </c:tx>
          <c:dLbls>
            <c:dLbl>
              <c:idx val="1"/>
              <c:layout>
                <c:manualLayout>
                  <c:x val="0.17458093892261958"/>
                  <c:y val="-1.957306852886729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1.0859999999999976</c:v>
                </c:pt>
                <c:pt idx="1">
                  <c:v>1.0859999999999976</c:v>
                </c:pt>
                <c:pt idx="2">
                  <c:v>1.0859999999999976</c:v>
                </c:pt>
                <c:pt idx="3">
                  <c:v>1.0859999999999976</c:v>
                </c:pt>
              </c:numCache>
            </c:numRef>
          </c:val>
        </c:ser>
        <c:axId val="119318784"/>
        <c:axId val="119336960"/>
        <c:axId val="118019840"/>
      </c:line3DChart>
      <c:catAx>
        <c:axId val="119318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336960"/>
        <c:crosses val="autoZero"/>
        <c:auto val="1"/>
        <c:lblAlgn val="ctr"/>
        <c:lblOffset val="100"/>
      </c:catAx>
      <c:valAx>
        <c:axId val="119336960"/>
        <c:scaling>
          <c:orientation val="minMax"/>
          <c:max val="1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318784"/>
        <c:crosses val="autoZero"/>
        <c:crossBetween val="between"/>
        <c:majorUnit val="0.25"/>
        <c:minorUnit val="4.0000000000000022E-2"/>
      </c:valAx>
      <c:serAx>
        <c:axId val="118019840"/>
        <c:scaling>
          <c:orientation val="minMax"/>
        </c:scaling>
        <c:delete val="1"/>
        <c:axPos val="b"/>
        <c:tickLblPos val="nextTo"/>
        <c:crossAx val="119336960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5"/>
      <c:perspective val="30"/>
    </c:view3D>
    <c:plotArea>
      <c:layout>
        <c:manualLayout>
          <c:layoutTarget val="inner"/>
          <c:xMode val="edge"/>
          <c:yMode val="edge"/>
          <c:x val="9.3856787374655068E-2"/>
          <c:y val="0.13643268616096746"/>
          <c:w val="0.85846844687089563"/>
          <c:h val="0.7765538401107507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5802056474449896"/>
                </c:manualLayout>
              </c:layout>
              <c:showVal val="1"/>
            </c:dLbl>
            <c:dLbl>
              <c:idx val="1"/>
              <c:layout>
                <c:manualLayout>
                  <c:x val="3.7347893607455634E-2"/>
                  <c:y val="-4.0506176850241632E-2"/>
                </c:manualLayout>
              </c:layout>
              <c:showVal val="1"/>
            </c:dLbl>
            <c:dLbl>
              <c:idx val="2"/>
              <c:layout>
                <c:manualLayout>
                  <c:x val="-7.469837510860341E-3"/>
                  <c:y val="-5.9796730982942498E-2"/>
                </c:manualLayout>
              </c:layout>
              <c:showVal val="1"/>
            </c:dLbl>
            <c:dLbl>
              <c:idx val="3"/>
              <c:layout>
                <c:manualLayout>
                  <c:x val="-3.8841931688546473E-2"/>
                  <c:y val="-6.94391603146996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183534.2</c:v>
                </c:pt>
                <c:pt idx="1">
                  <c:v>3498.2</c:v>
                </c:pt>
                <c:pt idx="2">
                  <c:v>6990.2</c:v>
                </c:pt>
                <c:pt idx="3">
                  <c:v>7795.2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1.4938028180280203E-3"/>
                  <c:y val="-7.5302759750984979E-2"/>
                </c:manualLayout>
              </c:layout>
              <c:showVal val="1"/>
            </c:dLbl>
            <c:dLbl>
              <c:idx val="1"/>
              <c:layout>
                <c:manualLayout>
                  <c:x val="2.6890568092070681E-2"/>
                  <c:y val="-5.2304910815787226E-2"/>
                </c:manualLayout>
              </c:layout>
              <c:showVal val="1"/>
            </c:dLbl>
            <c:dLbl>
              <c:idx val="2"/>
              <c:layout>
                <c:manualLayout>
                  <c:x val="-1.7927045394713809E-2"/>
                  <c:y val="-5.4972668582470623E-2"/>
                </c:manualLayout>
              </c:layout>
              <c:showVal val="1"/>
            </c:dLbl>
            <c:dLbl>
              <c:idx val="3"/>
              <c:layout>
                <c:manualLayout>
                  <c:x val="-3.4360170339868074E-2"/>
                  <c:y val="-5.49726685824706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76602</c:v>
                </c:pt>
                <c:pt idx="1">
                  <c:v>9758</c:v>
                </c:pt>
                <c:pt idx="2">
                  <c:v>6423.8</c:v>
                </c:pt>
                <c:pt idx="3">
                  <c:v>10431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1372329440749205E-2"/>
                  <c:y val="5.115214785255751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239288531102048E-2"/>
                </c:manualLayout>
              </c:layout>
              <c:showVal val="1"/>
            </c:dLbl>
            <c:dLbl>
              <c:idx val="2"/>
              <c:layout>
                <c:manualLayout>
                  <c:x val="-1.9420965844273292E-2"/>
                  <c:y val="-3.212928077159484E-2"/>
                </c:manualLayout>
              </c:layout>
              <c:showVal val="1"/>
            </c:dLbl>
            <c:dLbl>
              <c:idx val="3"/>
              <c:layout>
                <c:manualLayout>
                  <c:x val="-3.8841931688546598E-2"/>
                  <c:y val="-7.23324586611455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rgbClr val="3366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47220.5</c:v>
                </c:pt>
                <c:pt idx="1">
                  <c:v>131550</c:v>
                </c:pt>
                <c:pt idx="2">
                  <c:v>195994.1</c:v>
                </c:pt>
                <c:pt idx="3">
                  <c:v>323157.5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-1.9420965844273289E-2"/>
                  <c:y val="-0.1616617921044394"/>
                </c:manualLayout>
              </c:layout>
              <c:showVal val="1"/>
            </c:dLbl>
            <c:dLbl>
              <c:idx val="1"/>
              <c:layout>
                <c:manualLayout>
                  <c:x val="-5.9757994297694036E-3"/>
                  <c:y val="-0.18569917807545094"/>
                </c:manualLayout>
              </c:layout>
              <c:showVal val="1"/>
            </c:dLbl>
            <c:dLbl>
              <c:idx val="2"/>
              <c:layout>
                <c:manualLayout>
                  <c:x val="-5.9756817982379393E-3"/>
                  <c:y val="-0.19801528846184549"/>
                </c:manualLayout>
              </c:layout>
              <c:showVal val="1"/>
            </c:dLbl>
            <c:dLbl>
              <c:idx val="3"/>
              <c:layout>
                <c:manualLayout>
                  <c:x val="-7.4696022477974133E-3"/>
                  <c:y val="-0.21411501293782823"/>
                </c:manualLayout>
              </c:layout>
              <c:showVal val="1"/>
            </c:dLbl>
            <c:dLbl>
              <c:idx val="4"/>
              <c:layout>
                <c:manualLayout>
                  <c:x val="-7.4696022477974133E-3"/>
                  <c:y val="-0.21441231642933362"/>
                </c:manualLayout>
              </c:layout>
              <c:showVal val="1"/>
            </c:dLbl>
            <c:dLbl>
              <c:idx val="5"/>
              <c:layout>
                <c:manualLayout>
                  <c:x val="-2.6890920986665054E-2"/>
                  <c:y val="-0.2401546980558401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362476.80000000005</c:v>
                </c:pt>
                <c:pt idx="1">
                  <c:v>391520.8</c:v>
                </c:pt>
                <c:pt idx="2">
                  <c:v>410908.5</c:v>
                </c:pt>
                <c:pt idx="3">
                  <c:v>430257.7</c:v>
                </c:pt>
              </c:numCache>
            </c:numRef>
          </c:val>
        </c:ser>
        <c:axId val="119436032"/>
        <c:axId val="119437568"/>
        <c:axId val="119333312"/>
      </c:area3DChart>
      <c:catAx>
        <c:axId val="119436032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19437568"/>
        <c:crosses val="autoZero"/>
        <c:auto val="1"/>
        <c:lblAlgn val="ctr"/>
        <c:lblOffset val="100"/>
      </c:catAx>
      <c:valAx>
        <c:axId val="119437568"/>
        <c:scaling>
          <c:orientation val="minMax"/>
          <c:max val="45000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119436032"/>
        <c:crosses val="autoZero"/>
        <c:crossBetween val="midCat"/>
        <c:majorUnit val="150000"/>
        <c:minorUnit val="10000"/>
      </c:valAx>
      <c:serAx>
        <c:axId val="119333312"/>
        <c:scaling>
          <c:orientation val="minMax"/>
        </c:scaling>
        <c:delete val="1"/>
        <c:axPos val="b"/>
        <c:tickLblPos val="nextTo"/>
        <c:crossAx val="119437568"/>
        <c:crosses val="autoZero"/>
      </c:ser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597605351387735E-2"/>
          <c:y val="7.7573446638915114E-3"/>
          <c:w val="0.97577026612148898"/>
          <c:h val="8.8048544479945534E-2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218161721171396E-2"/>
          <c:y val="0.13417952742192132"/>
          <c:w val="0.53415678760033258"/>
          <c:h val="0.81868058548369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Ремонт и монтаж машин и оборудования</c:v>
                </c:pt>
                <c:pt idx="1">
                  <c:v>Производство машин и оборудования, не включенных в другие группировки</c:v>
                </c:pt>
                <c:pt idx="2">
                  <c:v>Производство пищевых продуктов</c:v>
                </c:pt>
                <c:pt idx="3">
                  <c:v>Производство автотранспортных средств, прицепов и полуприцепов</c:v>
                </c:pt>
                <c:pt idx="4">
                  <c:v>Производство прочей неметаллической минеральной продукции</c:v>
                </c:pt>
                <c:pt idx="5">
                  <c:v>Производство электрического оборудования </c:v>
                </c:pt>
                <c:pt idx="6">
                  <c:v>Производство  готовых металлических изделий, кроме машин и оборудования</c:v>
                </c:pt>
                <c:pt idx="7">
                  <c:v>Производство одежды</c:v>
                </c:pt>
                <c:pt idx="8">
                  <c:v>Деятельность полиграфическая и копирование носителей информации</c:v>
                </c:pt>
                <c:pt idx="9">
                  <c:v>Производство резиновых и пластмассовых изделий</c:v>
                </c:pt>
                <c:pt idx="10">
                  <c:v>Производство лекарственных средств и материалов, применяемых в медицинских целях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43.8</c:v>
                </c:pt>
                <c:pt idx="1">
                  <c:v>20.3</c:v>
                </c:pt>
                <c:pt idx="2" formatCode="General">
                  <c:v>13.7</c:v>
                </c:pt>
                <c:pt idx="3" formatCode="General">
                  <c:v>13.2</c:v>
                </c:pt>
                <c:pt idx="4" formatCode="General">
                  <c:v>5.0999999999999996</c:v>
                </c:pt>
                <c:pt idx="5" formatCode="General">
                  <c:v>3.4</c:v>
                </c:pt>
                <c:pt idx="6" formatCode="General">
                  <c:v>0.2</c:v>
                </c:pt>
                <c:pt idx="7" formatCode="General">
                  <c:v>0.12000000000000002</c:v>
                </c:pt>
                <c:pt idx="8" formatCode="General">
                  <c:v>0.1</c:v>
                </c:pt>
                <c:pt idx="9" formatCode="General">
                  <c:v>0.1</c:v>
                </c:pt>
                <c:pt idx="10" formatCode="General">
                  <c:v>3.0000000000000027E-3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208333333333834"/>
          <c:y val="1.0524114173228337E-2"/>
          <c:w val="0.33958333333333596"/>
          <c:h val="0.98207677165354323"/>
        </c:manualLayout>
      </c:layout>
      <c:txPr>
        <a:bodyPr/>
        <a:lstStyle/>
        <a:p>
          <a:pPr>
            <a:defRPr sz="900" kern="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"/>
          <c:y val="0"/>
          <c:w val="0.97886914080253706"/>
          <c:h val="0.87445289643743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0.38000000000000039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0.35000000000000031</c:v>
                </c:pt>
              </c:numCache>
            </c:numRef>
          </c:val>
        </c:ser>
        <c:axId val="106874368"/>
        <c:axId val="106875904"/>
      </c:barChart>
      <c:catAx>
        <c:axId val="106874368"/>
        <c:scaling>
          <c:orientation val="minMax"/>
        </c:scaling>
        <c:delete val="1"/>
        <c:axPos val="b"/>
        <c:tickLblPos val="nextTo"/>
        <c:crossAx val="106875904"/>
        <c:crosses val="autoZero"/>
        <c:auto val="1"/>
        <c:lblAlgn val="ctr"/>
        <c:lblOffset val="100"/>
      </c:catAx>
      <c:valAx>
        <c:axId val="106875904"/>
        <c:scaling>
          <c:orientation val="minMax"/>
          <c:max val="0.39000000000000046"/>
          <c:min val="0.33500000000000052"/>
        </c:scaling>
        <c:delete val="1"/>
        <c:axPos val="l"/>
        <c:numFmt formatCode="General" sourceLinked="1"/>
        <c:tickLblPos val="nextTo"/>
        <c:crossAx val="106874368"/>
        <c:crosses val="autoZero"/>
        <c:crossBetween val="between"/>
        <c:majorUnit val="2.0000000000000011E-2"/>
      </c:valAx>
    </c:plotArea>
    <c:legend>
      <c:legendPos val="r"/>
      <c:layout>
        <c:manualLayout>
          <c:xMode val="edge"/>
          <c:yMode val="edge"/>
          <c:x val="4.3577228792760346E-2"/>
          <c:y val="0.88842998926045258"/>
          <c:w val="0.90980642302370462"/>
          <c:h val="0.10942148403263849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3.4672128462207692E-2"/>
          <c:y val="0"/>
          <c:w val="0.89876648518653757"/>
          <c:h val="0.879239995795629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613</c:v>
                </c:pt>
              </c:numCache>
            </c:numRef>
          </c:val>
        </c:ser>
        <c:axId val="100642816"/>
        <c:axId val="100644352"/>
      </c:barChart>
      <c:catAx>
        <c:axId val="100642816"/>
        <c:scaling>
          <c:orientation val="minMax"/>
        </c:scaling>
        <c:delete val="1"/>
        <c:axPos val="b"/>
        <c:tickLblPos val="nextTo"/>
        <c:crossAx val="100644352"/>
        <c:crosses val="autoZero"/>
        <c:auto val="1"/>
        <c:lblAlgn val="ctr"/>
        <c:lblOffset val="100"/>
      </c:catAx>
      <c:valAx>
        <c:axId val="100644352"/>
        <c:scaling>
          <c:orientation val="minMax"/>
        </c:scaling>
        <c:delete val="1"/>
        <c:axPos val="l"/>
        <c:numFmt formatCode="General" sourceLinked="1"/>
        <c:tickLblPos val="nextTo"/>
        <c:crossAx val="100642816"/>
        <c:crosses val="autoZero"/>
        <c:crossBetween val="between"/>
        <c:majorUnit val="7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056982414587654"/>
          <c:y val="0.87892492500364272"/>
          <c:w val="0.7600039555954089"/>
          <c:h val="9.3051763869604037E-2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1423674134088241"/>
          <c:y val="4.3105122623813663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30819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33002</c:v>
                </c:pt>
              </c:numCache>
            </c:numRef>
          </c:val>
        </c:ser>
        <c:axId val="100781440"/>
        <c:axId val="100791424"/>
      </c:barChart>
      <c:catAx>
        <c:axId val="100781440"/>
        <c:scaling>
          <c:orientation val="minMax"/>
        </c:scaling>
        <c:axPos val="b"/>
        <c:numFmt formatCode="General" sourceLinked="1"/>
        <c:tickLblPos val="nextTo"/>
        <c:crossAx val="100791424"/>
        <c:crosses val="autoZero"/>
        <c:auto val="1"/>
        <c:lblAlgn val="ctr"/>
        <c:lblOffset val="100"/>
      </c:catAx>
      <c:valAx>
        <c:axId val="100791424"/>
        <c:scaling>
          <c:orientation val="minMax"/>
          <c:max val="318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781440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"/>
          <c:y val="0.90099130248141213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21423674134088241"/>
          <c:y val="4.3105122623813663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12589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12820</c:v>
                </c:pt>
              </c:numCache>
            </c:numRef>
          </c:val>
        </c:ser>
        <c:axId val="101029760"/>
        <c:axId val="101031296"/>
      </c:barChart>
      <c:catAx>
        <c:axId val="101029760"/>
        <c:scaling>
          <c:orientation val="minMax"/>
        </c:scaling>
        <c:axPos val="b"/>
        <c:numFmt formatCode="General" sourceLinked="1"/>
        <c:tickLblPos val="nextTo"/>
        <c:crossAx val="101031296"/>
        <c:crosses val="autoZero"/>
        <c:auto val="1"/>
        <c:lblAlgn val="ctr"/>
        <c:lblOffset val="100"/>
      </c:catAx>
      <c:valAx>
        <c:axId val="101031296"/>
        <c:scaling>
          <c:orientation val="minMax"/>
          <c:max val="14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29760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0"/>
          <c:y val="0.9009913024814119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otX val="39"/>
      <c:hPercent val="57"/>
      <c:rotY val="315"/>
      <c:depthPercent val="100"/>
      <c:rAngAx val="1"/>
    </c:view3D>
    <c:plotArea>
      <c:layout>
        <c:manualLayout>
          <c:layoutTarget val="inner"/>
          <c:xMode val="edge"/>
          <c:yMode val="edge"/>
          <c:x val="2.9473684210526412E-2"/>
          <c:y val="7.8380678208212803E-2"/>
          <c:w val="0.88285265920707634"/>
          <c:h val="0.6952776061590049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7.6918816582670635E-2"/>
                  <c:y val="-4.1682122959769322E-2"/>
                </c:manualLayout>
              </c:layout>
              <c:showVal val="1"/>
            </c:dLbl>
            <c:dLbl>
              <c:idx val="1"/>
              <c:layout>
                <c:manualLayout>
                  <c:x val="-4.8261679273426984E-2"/>
                  <c:y val="-5.3511261513480304E-2"/>
                </c:manualLayout>
              </c:layout>
              <c:showVal val="1"/>
            </c:dLbl>
            <c:dLbl>
              <c:idx val="2"/>
              <c:layout>
                <c:manualLayout>
                  <c:x val="-6.0051721550940601E-2"/>
                  <c:y val="-4.9655995408606123E-2"/>
                </c:manualLayout>
              </c:layout>
              <c:showVal val="1"/>
            </c:dLbl>
            <c:dLbl>
              <c:idx val="3"/>
              <c:layout>
                <c:manualLayout>
                  <c:x val="-3.02733526730215E-2"/>
                  <c:y val="-3.59510820746742E-2"/>
                </c:manualLayout>
              </c:layout>
              <c:showVal val="1"/>
            </c:dLbl>
            <c:dLbl>
              <c:idx val="4"/>
              <c:layout>
                <c:manualLayout>
                  <c:x val="-4.0146757694242703E-2"/>
                  <c:y val="-3.4724691340742936E-2"/>
                </c:manualLayout>
              </c:layout>
              <c:showVal val="1"/>
            </c:dLbl>
            <c:dLbl>
              <c:idx val="5"/>
              <c:layout>
                <c:manualLayout>
                  <c:x val="-5.7176144537904115E-2"/>
                  <c:y val="-3.55551317226126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 - уточнено (в ред. от 26.12.19)</c:v>
                </c:pt>
                <c:pt idx="2">
                  <c:v>2019 год - факт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1088666.4000000004</c:v>
                </c:pt>
                <c:pt idx="1">
                  <c:v>1470199.6</c:v>
                </c:pt>
                <c:pt idx="2">
                  <c:v>1270437.4000000004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704500621632838E-2"/>
                  <c:y val="-2.6482457639372802E-2"/>
                </c:manualLayout>
              </c:layout>
              <c:showVal val="1"/>
            </c:dLbl>
            <c:dLbl>
              <c:idx val="1"/>
              <c:layout>
                <c:manualLayout>
                  <c:x val="8.6282635723166183E-3"/>
                  <c:y val="-3.8654099790113881E-2"/>
                </c:manualLayout>
              </c:layout>
              <c:showVal val="1"/>
            </c:dLbl>
            <c:dLbl>
              <c:idx val="2"/>
              <c:layout>
                <c:manualLayout>
                  <c:x val="1.6213841690841321E-2"/>
                  <c:y val="-3.2920309001441606E-2"/>
                </c:manualLayout>
              </c:layout>
              <c:showVal val="1"/>
            </c:dLbl>
            <c:dLbl>
              <c:idx val="3"/>
              <c:layout>
                <c:manualLayout>
                  <c:x val="-7.4853432794585546E-3"/>
                  <c:y val="-5.6929703486563295E-2"/>
                </c:manualLayout>
              </c:layout>
              <c:showVal val="1"/>
            </c:dLbl>
            <c:dLbl>
              <c:idx val="4"/>
              <c:layout>
                <c:manualLayout>
                  <c:x val="-5.6140350877192866E-3"/>
                  <c:y val="-7.7907623817474708E-2"/>
                </c:manualLayout>
              </c:layout>
              <c:showVal val="1"/>
            </c:dLbl>
            <c:dLbl>
              <c:idx val="5"/>
              <c:layout>
                <c:manualLayout>
                  <c:x val="-2.8070175438596849E-3"/>
                  <c:y val="-8.458542014468778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 - уточнено (в ред. от 26.12.19)</c:v>
                </c:pt>
                <c:pt idx="2">
                  <c:v>2019 год - факт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3.2060781875949892E-3"/>
                  <c:y val="-1.1976741638514027E-2"/>
                </c:manualLayout>
              </c:layout>
              <c:showVal val="1"/>
            </c:dLbl>
            <c:dLbl>
              <c:idx val="1"/>
              <c:layout>
                <c:manualLayout>
                  <c:x val="-2.4530238983285012E-2"/>
                  <c:y val="-6.4837721662088389E-3"/>
                </c:manualLayout>
              </c:layout>
              <c:showVal val="1"/>
            </c:dLbl>
            <c:dLbl>
              <c:idx val="2"/>
              <c:layout>
                <c:manualLayout>
                  <c:x val="3.954579361790396E-3"/>
                  <c:y val="3.8880198405917554E-3"/>
                </c:manualLayout>
              </c:layout>
              <c:showVal val="1"/>
            </c:dLbl>
            <c:dLbl>
              <c:idx val="3"/>
              <c:layout>
                <c:manualLayout>
                  <c:x val="5.0091117557673932E-2"/>
                  <c:y val="1.6526406653258687E-2"/>
                </c:manualLayout>
              </c:layout>
              <c:showVal val="1"/>
            </c:dLbl>
            <c:dLbl>
              <c:idx val="4"/>
              <c:layout>
                <c:manualLayout>
                  <c:x val="7.0175438596491524E-3"/>
                  <c:y val="-2.8937117417919427E-2"/>
                </c:manualLayout>
              </c:layout>
              <c:showVal val="1"/>
            </c:dLbl>
            <c:dLbl>
              <c:idx val="5"/>
              <c:layout>
                <c:manualLayout>
                  <c:x val="1.4035087719299279E-3"/>
                  <c:y val="-2.893711741791942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 - уточнено (в ред. от 26.12.19)</c:v>
                </c:pt>
                <c:pt idx="2">
                  <c:v>2019 год - факт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Depth val="0"/>
        <c:shape val="box"/>
        <c:axId val="117207040"/>
        <c:axId val="117208576"/>
        <c:axId val="0"/>
      </c:bar3DChart>
      <c:catAx>
        <c:axId val="117207040"/>
        <c:scaling>
          <c:orientation val="minMax"/>
        </c:scaling>
        <c:axPos val="b"/>
        <c:numFmt formatCode="General" sourceLinked="1"/>
        <c:minorTickMark val="out"/>
        <c:tickLblPos val="low"/>
        <c:txPr>
          <a:bodyPr rot="0" vert="horz"/>
          <a:lstStyle/>
          <a:p>
            <a:pPr>
              <a:defRPr sz="1150" b="1"/>
            </a:pPr>
            <a:endParaRPr lang="ru-RU"/>
          </a:p>
        </c:txPr>
        <c:crossAx val="117208576"/>
        <c:crosses val="autoZero"/>
        <c:auto val="1"/>
        <c:lblAlgn val="ctr"/>
        <c:lblOffset val="100"/>
        <c:tickLblSkip val="1"/>
        <c:tickMarkSkip val="1"/>
      </c:catAx>
      <c:valAx>
        <c:axId val="117208576"/>
        <c:scaling>
          <c:orientation val="minMax"/>
          <c:max val="1500000"/>
          <c:min val="-250000"/>
        </c:scaling>
        <c:axPos val="r"/>
        <c:majorGridlines/>
        <c:numFmt formatCode="#,##0" sourceLinked="0"/>
        <c:tickLblPos val="nextTo"/>
        <c:txPr>
          <a:bodyPr rot="0" vert="horz"/>
          <a:lstStyle/>
          <a:p>
            <a:pPr>
              <a:defRPr sz="1050"/>
            </a:pPr>
            <a:endParaRPr lang="ru-RU"/>
          </a:p>
        </c:txPr>
        <c:crossAx val="117207040"/>
        <c:crosses val="max"/>
        <c:crossBetween val="between"/>
        <c:majorUnit val="250000"/>
        <c:minorUnit val="25000"/>
      </c:valAx>
    </c:plotArea>
    <c:legend>
      <c:legendPos val="b"/>
      <c:layout>
        <c:manualLayout>
          <c:xMode val="edge"/>
          <c:yMode val="edge"/>
          <c:x val="9.0909132302137013E-2"/>
          <c:y val="0.93844929650906128"/>
          <c:w val="0.80255685396955567"/>
          <c:h val="5.9278149496755139E-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7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107633420822422"/>
          <c:y val="0.12459720581897014"/>
          <c:w val="0.87084747781285265"/>
          <c:h val="0.75090634091275577"/>
        </c:manualLayout>
      </c:layout>
      <c:bar3DChart>
        <c:barDir val="col"/>
        <c:grouping val="clustered"/>
        <c:ser>
          <c:idx val="5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403686370950576E-2"/>
                  <c:y val="-6.1750253263916033E-2"/>
                </c:manualLayout>
              </c:layout>
              <c:showVal val="1"/>
            </c:dLbl>
            <c:dLbl>
              <c:idx val="1"/>
              <c:layout>
                <c:manualLayout>
                  <c:x val="-9.3200251167739213E-3"/>
                  <c:y val="-6.1730206444223189E-2"/>
                </c:manualLayout>
              </c:layout>
              <c:showVal val="1"/>
            </c:dLbl>
            <c:dLbl>
              <c:idx val="2"/>
              <c:layout>
                <c:manualLayout>
                  <c:x val="-2.038560380466688E-2"/>
                  <c:y val="-2.55166635732350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1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spPr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3845159443964804E-2"/>
                  <c:y val="-3.0647612510183379E-2"/>
                </c:manualLayout>
              </c:layout>
              <c:showVal val="1"/>
            </c:dLbl>
            <c:dLbl>
              <c:idx val="1"/>
              <c:layout>
                <c:manualLayout>
                  <c:x val="-1.1884917892768463E-2"/>
                  <c:y val="-4.0666874738829614E-2"/>
                </c:manualLayout>
              </c:layout>
              <c:showVal val="1"/>
            </c:dLbl>
            <c:dLbl>
              <c:idx val="2"/>
              <c:layout>
                <c:manualLayout>
                  <c:x val="-1.8893906516007503E-2"/>
                  <c:y val="-2.830870166772258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1088666.4000000004</c:v>
                </c:pt>
                <c:pt idx="1">
                  <c:v>466657.1</c:v>
                </c:pt>
                <c:pt idx="2">
                  <c:v>622009.30000000005</c:v>
                </c:pt>
              </c:numCache>
            </c:numRef>
          </c:val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2019 год - уточненный план</c:v>
                </c:pt>
              </c:strCache>
            </c:strRef>
          </c:tx>
          <c:spPr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289629909758E-2"/>
                  <c:y val="-4.5518896374187025E-2"/>
                </c:manualLayout>
              </c:layout>
              <c:showVal val="1"/>
            </c:dLbl>
            <c:dLbl>
              <c:idx val="1"/>
              <c:layout>
                <c:manualLayout>
                  <c:x val="1.9174203846705911E-2"/>
                  <c:y val="-5.8173105670588442E-2"/>
                </c:manualLayout>
              </c:layout>
              <c:showVal val="1"/>
            </c:dLbl>
            <c:dLbl>
              <c:idx val="2"/>
              <c:layout>
                <c:manualLayout>
                  <c:x val="1.3810559443698273E-2"/>
                  <c:y val="-3.8744626674643935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1470199.6</c:v>
                </c:pt>
                <c:pt idx="1">
                  <c:v>503778.1</c:v>
                </c:pt>
                <c:pt idx="2">
                  <c:v>966421.5</c:v>
                </c:pt>
              </c:numCache>
            </c:numRef>
          </c:val>
        </c:ser>
        <c:ser>
          <c:idx val="0"/>
          <c:order val="3"/>
          <c:tx>
            <c:strRef>
              <c:f>Sheet1!$A$4</c:f>
              <c:strCache>
                <c:ptCount val="1"/>
                <c:pt idx="0">
                  <c:v>2019 год - факт</c:v>
                </c:pt>
              </c:strCache>
            </c:strRef>
          </c:tx>
          <c:spPr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8423162536012041E-2"/>
                  <c:y val="-4.2658941037118814E-2"/>
                </c:manualLayout>
              </c:layout>
              <c:showVal val="1"/>
            </c:dLbl>
            <c:dLbl>
              <c:idx val="1"/>
              <c:layout>
                <c:manualLayout>
                  <c:x val="3.992531625937825E-2"/>
                  <c:y val="-2.4502398187214548E-2"/>
                </c:manualLayout>
              </c:layout>
              <c:showVal val="1"/>
            </c:dLbl>
            <c:dLbl>
              <c:idx val="2"/>
              <c:layout>
                <c:manualLayout>
                  <c:x val="4.2241241013931986E-2"/>
                  <c:y val="-3.1319526604721995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1270437.4000000004</c:v>
                </c:pt>
                <c:pt idx="1">
                  <c:v>498929</c:v>
                </c:pt>
                <c:pt idx="2">
                  <c:v>771508.4</c:v>
                </c:pt>
              </c:numCache>
            </c:numRef>
          </c:val>
        </c:ser>
        <c:ser>
          <c:idx val="2"/>
          <c:order val="4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0444347370493298E-2"/>
                  <c:y val="-3.3990419693995667E-2"/>
                </c:manualLayout>
              </c:layout>
              <c:showVal val="1"/>
            </c:dLbl>
            <c:dLbl>
              <c:idx val="1"/>
              <c:layout>
                <c:manualLayout>
                  <c:x val="3.9309395370994642E-2"/>
                  <c:y val="-1.8015178207586267E-2"/>
                </c:manualLayout>
              </c:layout>
              <c:showVal val="1"/>
            </c:dLbl>
            <c:dLbl>
              <c:idx val="2"/>
              <c:layout>
                <c:manualLayout>
                  <c:x val="4.0941491688538931E-2"/>
                  <c:y val="-2.6193070920463777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Depth val="0"/>
        <c:shape val="box"/>
        <c:axId val="117460352"/>
        <c:axId val="117474432"/>
        <c:axId val="0"/>
      </c:bar3DChart>
      <c:catAx>
        <c:axId val="117460352"/>
        <c:scaling>
          <c:orientation val="minMax"/>
        </c:scaling>
        <c:axPos val="b"/>
        <c:numFmt formatCode="General" sourceLinked="1"/>
        <c:tickLblPos val="low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7474432"/>
        <c:crosses val="autoZero"/>
        <c:auto val="1"/>
        <c:lblAlgn val="ctr"/>
        <c:lblOffset val="100"/>
        <c:tickLblSkip val="1"/>
        <c:tickMarkSkip val="1"/>
      </c:catAx>
      <c:valAx>
        <c:axId val="117474432"/>
        <c:scaling>
          <c:orientation val="minMax"/>
          <c:max val="1500000"/>
        </c:scaling>
        <c:axPos val="l"/>
        <c:majorGridlines>
          <c:spPr>
            <a:ln w="340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tickLblPos val="nextTo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/>
            </a:pPr>
            <a:endParaRPr lang="ru-RU"/>
          </a:p>
        </c:txPr>
        <c:crossAx val="117460352"/>
        <c:crosses val="autoZero"/>
        <c:crossBetween val="between"/>
        <c:majorUnit val="250000"/>
        <c:minorUnit val="50000"/>
      </c:valAx>
      <c:spPr>
        <a:noFill/>
        <a:ln w="27244">
          <a:noFill/>
        </a:ln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3469870953630798"/>
          <c:y val="2.3137140639154851E-2"/>
          <c:w val="0.6088041338582677"/>
          <c:h val="7.3911932938549849E-2"/>
        </c:manualLayout>
      </c:layout>
      <c:spPr>
        <a:solidFill>
          <a:schemeClr val="bg2"/>
        </a:solidFill>
        <a:ln w="3406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</c:legend>
    <c:plotVisOnly val="1"/>
    <c:dispBlanksAs val="gap"/>
  </c:chart>
  <c:spPr>
    <a:blipFill dpi="0" rotWithShape="1">
      <a:blip xmlns:r="http://schemas.openxmlformats.org/officeDocument/2006/relationships" r:embed="rId1">
        <a:alphaModFix amt="40000"/>
      </a:blip>
      <a:srcRect/>
      <a:stretch>
        <a:fillRect/>
      </a:stretch>
    </a:blipFill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perspective val="0"/>
    </c:view3D>
    <c:plotArea>
      <c:layout>
        <c:manualLayout>
          <c:layoutTarget val="inner"/>
          <c:xMode val="edge"/>
          <c:yMode val="edge"/>
          <c:x val="0.27527483038905615"/>
          <c:y val="0.42142482975379852"/>
          <c:w val="0.57596353947945533"/>
          <c:h val="0.397761375016570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9999FF"/>
            </a:solidFill>
            <a:ln w="12671">
              <a:solidFill>
                <a:srgbClr val="000000"/>
              </a:solidFill>
              <a:prstDash val="solid"/>
            </a:ln>
          </c:spPr>
          <c:explosion val="18"/>
          <c:dPt>
            <c:idx val="0"/>
            <c:explosion val="24"/>
            <c:spPr>
              <a:solidFill>
                <a:srgbClr val="339966"/>
              </a:solidFill>
              <a:ln w="12671">
                <a:solidFill>
                  <a:srgbClr val="008080"/>
                </a:solidFill>
                <a:prstDash val="solid"/>
              </a:ln>
            </c:spPr>
          </c:dPt>
          <c:dPt>
            <c:idx val="1"/>
            <c:explosion val="38"/>
            <c:spPr>
              <a:solidFill>
                <a:srgbClr val="FF8080"/>
              </a:solidFill>
              <a:ln w="12671">
                <a:solidFill>
                  <a:srgbClr val="800000"/>
                </a:solidFill>
                <a:prstDash val="solid"/>
              </a:ln>
            </c:spPr>
          </c:dPt>
          <c:dPt>
            <c:idx val="2"/>
            <c:explosion val="29"/>
            <c:spPr>
              <a:solidFill>
                <a:srgbClr val="FFFF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3"/>
            <c:explosion val="35"/>
            <c:spPr>
              <a:solidFill>
                <a:srgbClr val="CCFF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40"/>
            <c:spPr>
              <a:solidFill>
                <a:srgbClr val="FF99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5"/>
            <c:explosion val="43"/>
            <c:spPr>
              <a:solidFill>
                <a:srgbClr val="FF66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6"/>
            <c:explosion val="34"/>
            <c:spPr>
              <a:solidFill>
                <a:srgbClr val="0066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7"/>
            <c:explosion val="38"/>
            <c:spPr>
              <a:solidFill>
                <a:srgbClr val="CCCC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8"/>
            <c:explosion val="43"/>
            <c:spPr>
              <a:solidFill>
                <a:srgbClr val="CCFFCC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9"/>
            <c:explosion val="53"/>
            <c:spPr>
              <a:solidFill>
                <a:srgbClr val="FF00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0"/>
            <c:explosion val="44"/>
            <c:spPr>
              <a:solidFill>
                <a:srgbClr val="FFFF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1"/>
            <c:explosion val="34"/>
            <c:spPr>
              <a:solidFill>
                <a:srgbClr val="00FF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2"/>
            <c:explosion val="35"/>
            <c:spPr>
              <a:solidFill>
                <a:srgbClr val="CC99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3"/>
            <c:explosion val="39"/>
            <c:spPr>
              <a:solidFill>
                <a:srgbClr val="80000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4"/>
            <c:explosion val="29"/>
            <c:spPr>
              <a:solidFill>
                <a:srgbClr val="008080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Pt>
            <c:idx val="15"/>
            <c:explosion val="36"/>
            <c:spPr>
              <a:solidFill>
                <a:srgbClr val="0000FF"/>
              </a:solidFill>
              <a:ln w="1267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6878187845567052E-2"/>
                  <c:y val="9.2061754475812455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0.16974893740255825"/>
                  <c:y val="2.327068169467394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0.14953950668675675"/>
                  <c:y val="0.15514880802857314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5.3291654026258791E-3"/>
                  <c:y val="0.1563514985884879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0.1221112747543555"/>
                  <c:y val="0.1210078899722223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3.4956828321612364E-2"/>
                  <c:y val="2.093068920381970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8227361201436171"/>
                  <c:y val="4.051851456977542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3.912919560191825E-2"/>
                  <c:y val="2.3984203948092548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0.19204444682510097"/>
                  <c:y val="-5.4147195015257239E-3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-5.793192675615999E-2"/>
                  <c:y val="-1.4747916288748468E-2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-0.21018891080147936"/>
                  <c:y val="-0.10365765965467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0.14752021585609743"/>
                  <c:y val="-0.21004917761814346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2"/>
              <c:layout>
                <c:manualLayout>
                  <c:x val="9.8030666509398082E-3"/>
                  <c:y val="-0.2004817281927004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0.12137396224354123"/>
                  <c:y val="-0.23821652802104096"/>
                </c:manualLayout>
              </c:layout>
              <c:numFmt formatCode="0.0%" sourceLinked="0"/>
              <c:spPr>
                <a:noFill/>
                <a:ln w="25343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4"/>
              <c:layout>
                <c:manualLayout>
                  <c:x val="0.23006387746981333"/>
                  <c:y val="-0.1629392591410813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5"/>
              <c:layout>
                <c:manualLayout>
                  <c:x val="0.30109130512805132"/>
                  <c:y val="-7.756088525081823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6"/>
              <c:layout>
                <c:manualLayout>
                  <c:x val="0.12790276215473073"/>
                  <c:y val="-1.6226233915882467E-2"/>
                </c:manualLayout>
              </c:layout>
              <c:showVal val="1"/>
              <c:showCatName val="1"/>
              <c:showPercent val="1"/>
            </c:dLbl>
            <c:dLbl>
              <c:idx val="17"/>
              <c:layout>
                <c:manualLayout>
                  <c:x val="0.23003909385600482"/>
                  <c:y val="6.1465119480940841E-2"/>
                </c:manualLayout>
              </c:layout>
              <c:showVal val="1"/>
              <c:showCatName val="1"/>
              <c:showPercent val="1"/>
            </c:dLbl>
            <c:numFmt formatCode="0.0%" sourceLinked="0"/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sz="798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Sheet1!$B$1:$S$1</c:f>
              <c:strCache>
                <c:ptCount val="18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Налог с применением патентной системы</c:v>
                </c:pt>
                <c:pt idx="4">
                  <c:v>Единый сельскохозяйственный налог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сдачи в аренду земли до разграничения</c:v>
                </c:pt>
                <c:pt idx="9">
                  <c:v>Доходы от сдачи в аренду имущества</c:v>
                </c:pt>
                <c:pt idx="10">
                  <c:v>Прочие доходы от использования имущества</c:v>
                </c:pt>
                <c:pt idx="11">
                  <c:v>Доходы от оказания платных услуг и компенсаций затрат государства</c:v>
                </c:pt>
                <c:pt idx="12">
                  <c:v>Доходы от реализации иного имущества</c:v>
                </c:pt>
                <c:pt idx="13">
                  <c:v>Доходы от приватизации имущества</c:v>
                </c:pt>
                <c:pt idx="14">
                  <c:v>Доходы от продажи и увеличения площади земельных участков</c:v>
                </c:pt>
                <c:pt idx="15">
                  <c:v>Доходы от продажи квартир</c:v>
                </c:pt>
                <c:pt idx="16">
                  <c:v>Штрафы</c:v>
                </c:pt>
                <c:pt idx="17">
                  <c:v>Прочие налоги и неналоговые доходы</c:v>
                </c:pt>
              </c:strCache>
            </c:strRef>
          </c:cat>
          <c:val>
            <c:numRef>
              <c:f>Sheet1!$B$2:$S$2</c:f>
              <c:numCache>
                <c:formatCode>#,##0.0</c:formatCode>
                <c:ptCount val="18"/>
                <c:pt idx="0">
                  <c:v>287118.5</c:v>
                </c:pt>
                <c:pt idx="1">
                  <c:v>4318.4000000000005</c:v>
                </c:pt>
                <c:pt idx="2">
                  <c:v>25129.1</c:v>
                </c:pt>
                <c:pt idx="3">
                  <c:v>9487.2000000000007</c:v>
                </c:pt>
                <c:pt idx="4">
                  <c:v>1758.4</c:v>
                </c:pt>
                <c:pt idx="5">
                  <c:v>8286.5</c:v>
                </c:pt>
                <c:pt idx="6">
                  <c:v>60339.9</c:v>
                </c:pt>
                <c:pt idx="7">
                  <c:v>6280.7</c:v>
                </c:pt>
                <c:pt idx="8">
                  <c:v>23632.3</c:v>
                </c:pt>
                <c:pt idx="9">
                  <c:v>28462.1</c:v>
                </c:pt>
                <c:pt idx="10">
                  <c:v>5094.1000000000004</c:v>
                </c:pt>
                <c:pt idx="11">
                  <c:v>6543.3</c:v>
                </c:pt>
                <c:pt idx="12">
                  <c:v>3465.5</c:v>
                </c:pt>
                <c:pt idx="13">
                  <c:v>10552.5</c:v>
                </c:pt>
                <c:pt idx="14">
                  <c:v>8688.2000000000007</c:v>
                </c:pt>
                <c:pt idx="15">
                  <c:v>1004</c:v>
                </c:pt>
                <c:pt idx="16">
                  <c:v>7069.4</c:v>
                </c:pt>
                <c:pt idx="17">
                  <c:v>1698.9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343">
          <a:noFill/>
        </a:ln>
      </c:spPr>
    </c:plotArea>
    <c:plotVisOnly val="1"/>
    <c:dispBlanksAs val="zero"/>
  </c:chart>
  <c:spPr>
    <a:solidFill>
      <a:schemeClr val="accent3">
        <a:lumMod val="20000"/>
        <a:lumOff val="80000"/>
      </a:schemeClr>
    </a:solidFill>
    <a:ln>
      <a:noFill/>
    </a:ln>
  </c:spPr>
  <c:txPr>
    <a:bodyPr/>
    <a:lstStyle/>
    <a:p>
      <a:pPr>
        <a:defRPr sz="19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1B6AF-7AAE-47AA-A7DE-3E4E41EC42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6E0B8-F9FF-454E-8516-D1E94E1924BF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Georgia" pitchFamily="18" charset="0"/>
            </a:rPr>
            <a:t>Субсидии: </a:t>
          </a:r>
          <a:r>
            <a:rPr lang="ru-RU" sz="1000" dirty="0" smtClean="0">
              <a:solidFill>
                <a:srgbClr val="990000"/>
              </a:solidFill>
              <a:latin typeface="Georgia" pitchFamily="18" charset="0"/>
            </a:rPr>
            <a:t>— Утверждено – 514 183,6 тыс. руб., </a:t>
          </a:r>
        </a:p>
        <a:p>
          <a:r>
            <a:rPr lang="ru-RU" sz="1000" dirty="0" smtClean="0">
              <a:solidFill>
                <a:srgbClr val="990000"/>
              </a:solidFill>
              <a:latin typeface="Georgia" pitchFamily="18" charset="0"/>
            </a:rPr>
            <a:t>                       — Поступило – 323 157,5 тыс. руб.,</a:t>
          </a:r>
        </a:p>
        <a:p>
          <a:r>
            <a:rPr lang="ru-RU" sz="1000" dirty="0" smtClean="0">
              <a:solidFill>
                <a:srgbClr val="990000"/>
              </a:solidFill>
              <a:latin typeface="Georgia" pitchFamily="18" charset="0"/>
            </a:rPr>
            <a:t>     — Исполнение – 62,8% </a:t>
          </a:r>
        </a:p>
        <a:p>
          <a:r>
            <a:rPr lang="ru-RU" sz="1000" dirty="0" smtClean="0">
              <a:solidFill>
                <a:srgbClr val="990000"/>
              </a:solidFill>
              <a:latin typeface="Georgia" pitchFamily="18" charset="0"/>
            </a:rPr>
            <a:t>(отставание    -191 026,1 тыс. руб.);</a:t>
          </a:r>
          <a:endParaRPr lang="ru-RU" sz="1000" dirty="0"/>
        </a:p>
      </dgm:t>
    </dgm:pt>
    <dgm:pt modelId="{8E890696-3720-4BF3-AAA0-A26FC0AFF4BC}" type="parTrans" cxnId="{E7F3FC58-60A4-4383-9F70-8B8811D2CA72}">
      <dgm:prSet/>
      <dgm:spPr/>
      <dgm:t>
        <a:bodyPr/>
        <a:lstStyle/>
        <a:p>
          <a:endParaRPr lang="ru-RU"/>
        </a:p>
      </dgm:t>
    </dgm:pt>
    <dgm:pt modelId="{9BDCBA64-62D9-49D3-A861-19B81F7460DB}" type="sibTrans" cxnId="{E7F3FC58-60A4-4383-9F70-8B8811D2CA72}">
      <dgm:prSet/>
      <dgm:spPr/>
      <dgm:t>
        <a:bodyPr/>
        <a:lstStyle/>
        <a:p>
          <a:endParaRPr lang="ru-RU"/>
        </a:p>
      </dgm:t>
    </dgm:pt>
    <dgm:pt modelId="{3E8754CF-9E69-4361-AF1A-71A09805AEAD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На </a:t>
          </a:r>
          <a:r>
            <a:rPr lang="ru-RU" sz="900" b="0" i="0" dirty="0" err="1" smtClean="0">
              <a:solidFill>
                <a:schemeClr val="tx1"/>
              </a:solidFill>
              <a:latin typeface="Georgia" pitchFamily="18" charset="0"/>
            </a:rPr>
            <a:t>софинансирование</a:t>
          </a:r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 капвложений в объекты муниципальной собственности  </a:t>
          </a:r>
        </a:p>
        <a:p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(по статусу </a:t>
          </a:r>
        </a:p>
        <a:p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«Город воинской славы» </a:t>
          </a:r>
        </a:p>
        <a:p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на реконструкцию </a:t>
          </a:r>
        </a:p>
        <a:p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моста через </a:t>
          </a:r>
        </a:p>
        <a:p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р. Большая </a:t>
          </a:r>
          <a:r>
            <a:rPr lang="ru-RU" sz="800" b="0" i="1" dirty="0" err="1" smtClean="0">
              <a:solidFill>
                <a:schemeClr val="tx1"/>
              </a:solidFill>
              <a:latin typeface="Georgia" pitchFamily="18" charset="0"/>
            </a:rPr>
            <a:t>Лоча</a:t>
          </a:r>
          <a:r>
            <a:rPr lang="ru-RU" sz="800" b="0" i="1" dirty="0" smtClean="0">
              <a:solidFill>
                <a:schemeClr val="tx1"/>
              </a:solidFill>
              <a:latin typeface="Georgia" pitchFamily="18" charset="0"/>
            </a:rPr>
            <a:t>):</a:t>
          </a:r>
        </a:p>
        <a:p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Исполнение – </a:t>
          </a:r>
          <a:r>
            <a:rPr lang="ru-RU" sz="1000" b="0" i="0" dirty="0" smtClean="0">
              <a:solidFill>
                <a:srgbClr val="800000"/>
              </a:solidFill>
              <a:latin typeface="Georgia" pitchFamily="18" charset="0"/>
            </a:rPr>
            <a:t>0</a:t>
          </a:r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% </a:t>
          </a:r>
        </a:p>
        <a:p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при плане  </a:t>
          </a:r>
          <a:r>
            <a:rPr lang="ru-RU" sz="1000" b="0" i="0" dirty="0" smtClean="0">
              <a:solidFill>
                <a:srgbClr val="800000"/>
              </a:solidFill>
              <a:latin typeface="Georgia" pitchFamily="18" charset="0"/>
            </a:rPr>
            <a:t>9 000 </a:t>
          </a:r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тыс. руб.</a:t>
          </a:r>
        </a:p>
      </dgm:t>
    </dgm:pt>
    <dgm:pt modelId="{B3244F91-6E81-4E12-BD74-59E1F69910FB}" type="parTrans" cxnId="{D2D4A41D-0072-44A4-959E-00BB869F922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0775E33-6694-402B-8068-1E19AAD1D949}" type="sibTrans" cxnId="{D2D4A41D-0072-44A4-959E-00BB869F922A}">
      <dgm:prSet/>
      <dgm:spPr/>
      <dgm:t>
        <a:bodyPr/>
        <a:lstStyle/>
        <a:p>
          <a:endParaRPr lang="ru-RU"/>
        </a:p>
      </dgm:t>
    </dgm:pt>
    <dgm:pt modelId="{75FB4CFD-F8D0-45C5-B712-CDD2D9B47F8F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На поддержку госпрограмм субъектов Российской Федерации и муниципальных программ формирования современной городской среды:                                                                   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Утверждено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20 094,2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                                 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Поступило –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19 378,3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Исполнение —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96,4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%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(отставание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-715,9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 тыс. руб.);</a:t>
          </a:r>
          <a:endParaRPr lang="ru-RU" sz="800" dirty="0"/>
        </a:p>
      </dgm:t>
    </dgm:pt>
    <dgm:pt modelId="{6AC7E097-7F7B-4903-90AD-C3ACCDE9814E}" type="parTrans" cxnId="{F1228227-1191-4D34-851C-7E0597D1A364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1CA6A4C-3D12-4D8B-8CB7-5D7E5E119012}" type="sibTrans" cxnId="{F1228227-1191-4D34-851C-7E0597D1A364}">
      <dgm:prSet/>
      <dgm:spPr/>
      <dgm:t>
        <a:bodyPr/>
        <a:lstStyle/>
        <a:p>
          <a:endParaRPr lang="ru-RU"/>
        </a:p>
      </dgm:t>
    </dgm:pt>
    <dgm:pt modelId="{0098D354-B026-47C5-8055-A2370358573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На реализацию мероприятий по </a:t>
          </a:r>
          <a:r>
            <a:rPr lang="ru-RU" sz="900" b="0" i="1" dirty="0" smtClean="0">
              <a:solidFill>
                <a:schemeClr val="tx1"/>
              </a:solidFill>
              <a:latin typeface="Georgia" pitchFamily="18" charset="0"/>
            </a:rPr>
            <a:t>обеспечению жильем молодых семей:</a:t>
          </a:r>
        </a:p>
        <a:p>
          <a:r>
            <a:rPr lang="ru-RU" sz="800" b="0" i="1" dirty="0" smtClean="0">
              <a:solidFill>
                <a:srgbClr val="800000"/>
              </a:solidFill>
              <a:latin typeface="Georgia" pitchFamily="18" charset="0"/>
            </a:rPr>
            <a:t>— </a:t>
          </a:r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Утверждено — </a:t>
          </a:r>
        </a:p>
        <a:p>
          <a:r>
            <a:rPr lang="ru-RU" sz="1000" b="0" i="0" dirty="0" smtClean="0">
              <a:solidFill>
                <a:srgbClr val="800000"/>
              </a:solidFill>
              <a:latin typeface="Georgia" pitchFamily="18" charset="0"/>
            </a:rPr>
            <a:t>4 199,3 </a:t>
          </a:r>
          <a:r>
            <a:rPr lang="ru-RU" sz="800" b="0" i="0" dirty="0" smtClean="0">
              <a:solidFill>
                <a:srgbClr val="800000"/>
              </a:solidFill>
              <a:latin typeface="Georgia" pitchFamily="18" charset="0"/>
            </a:rPr>
            <a:t>тыс. руб.;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Поступило —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4 037,8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;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Исполнение —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96,2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 %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 (отставание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-161,5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руб.)</a:t>
          </a:r>
        </a:p>
      </dgm:t>
    </dgm:pt>
    <dgm:pt modelId="{33527D85-F3E3-4B92-B8C1-D2A995F02D5D}" type="parTrans" cxnId="{EC11473E-363F-4784-988D-BBE42986A66B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34805B-AB4F-4C8C-90BE-2609D230B83E}" type="sibTrans" cxnId="{EC11473E-363F-4784-988D-BBE42986A66B}">
      <dgm:prSet/>
      <dgm:spPr/>
      <dgm:t>
        <a:bodyPr/>
        <a:lstStyle/>
        <a:p>
          <a:endParaRPr lang="ru-RU"/>
        </a:p>
      </dgm:t>
    </dgm:pt>
    <dgm:pt modelId="{5172F4AD-8BB1-468E-AD33-2296F581B29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На  поддержку отрасли культура</a:t>
          </a:r>
          <a:endParaRPr lang="ru-RU" sz="900" b="0" i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Поступило –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3 717,5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,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(100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%), в т.ч.: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приобретение музыкальных инструментов —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3 656,3</a:t>
          </a:r>
          <a:r>
            <a:rPr lang="ru-RU" sz="900" b="0" dirty="0" smtClean="0">
              <a:solidFill>
                <a:srgbClr val="990000"/>
              </a:solidFill>
              <a:latin typeface="Georgia" pitchFamily="18" charset="0"/>
            </a:rPr>
            <a:t>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руб.,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пополнение книжного фонда —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61,2</a:t>
          </a:r>
          <a:r>
            <a:rPr lang="ru-RU" sz="900" b="0" dirty="0" smtClean="0">
              <a:solidFill>
                <a:srgbClr val="990000"/>
              </a:solidFill>
              <a:latin typeface="Georgia" pitchFamily="18" charset="0"/>
            </a:rPr>
            <a:t> тыс. руб.</a:t>
          </a:r>
          <a:endParaRPr lang="ru-RU" sz="900" dirty="0"/>
        </a:p>
      </dgm:t>
    </dgm:pt>
    <dgm:pt modelId="{EC86BBA0-3804-4D09-B711-2084A642FD68}" type="parTrans" cxnId="{EBAB4D00-084E-46B6-B0F0-44C5EDA78D05}">
      <dgm:prSet/>
      <dgm:spPr/>
      <dgm:t>
        <a:bodyPr/>
        <a:lstStyle/>
        <a:p>
          <a:endParaRPr lang="ru-RU"/>
        </a:p>
      </dgm:t>
    </dgm:pt>
    <dgm:pt modelId="{97FF98C4-595C-4CBD-909F-D5FF46AD83BC}" type="sibTrans" cxnId="{EBAB4D00-084E-46B6-B0F0-44C5EDA78D05}">
      <dgm:prSet/>
      <dgm:spPr/>
      <dgm:t>
        <a:bodyPr/>
        <a:lstStyle/>
        <a:p>
          <a:endParaRPr lang="ru-RU"/>
        </a:p>
      </dgm:t>
    </dgm:pt>
    <dgm:pt modelId="{3BF9A462-A77E-43E9-AFC8-CA6EEDE59845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900" b="0" i="0" dirty="0" smtClean="0">
              <a:solidFill>
                <a:schemeClr val="tx1"/>
              </a:solidFill>
              <a:latin typeface="Georgia" pitchFamily="18" charset="0"/>
            </a:rPr>
            <a:t>Прочие субсидии:</a:t>
          </a:r>
          <a:endParaRPr lang="ru-RU" sz="900" b="0" i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Утверждено –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477 172,6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Поступило –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296 023,9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— Исполнение – </a:t>
          </a:r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62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% </a:t>
          </a:r>
        </a:p>
        <a:p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(отставание   </a:t>
          </a:r>
        </a:p>
        <a:p>
          <a:r>
            <a:rPr lang="ru-RU" sz="1000" b="0" dirty="0" smtClean="0">
              <a:solidFill>
                <a:srgbClr val="990000"/>
              </a:solidFill>
              <a:latin typeface="Georgia" pitchFamily="18" charset="0"/>
            </a:rPr>
            <a:t>-181  148,7 </a:t>
          </a:r>
          <a:r>
            <a:rPr lang="ru-RU" sz="800" b="0" dirty="0" smtClean="0">
              <a:solidFill>
                <a:srgbClr val="990000"/>
              </a:solidFill>
              <a:latin typeface="Georgia" pitchFamily="18" charset="0"/>
            </a:rPr>
            <a:t>тыс. руб.)</a:t>
          </a:r>
          <a:endParaRPr lang="ru-RU" sz="800" dirty="0"/>
        </a:p>
      </dgm:t>
    </dgm:pt>
    <dgm:pt modelId="{E8311B73-8554-4291-8916-E3D18B180807}" type="parTrans" cxnId="{65B363B2-7980-4F9B-AB65-BDA386C90483}">
      <dgm:prSet/>
      <dgm:spPr/>
      <dgm:t>
        <a:bodyPr/>
        <a:lstStyle/>
        <a:p>
          <a:endParaRPr lang="ru-RU"/>
        </a:p>
      </dgm:t>
    </dgm:pt>
    <dgm:pt modelId="{F34A29F7-5B9C-425D-BEAC-0EDFF4297471}" type="sibTrans" cxnId="{65B363B2-7980-4F9B-AB65-BDA386C90483}">
      <dgm:prSet/>
      <dgm:spPr/>
      <dgm:t>
        <a:bodyPr/>
        <a:lstStyle/>
        <a:p>
          <a:endParaRPr lang="ru-RU"/>
        </a:p>
      </dgm:t>
    </dgm:pt>
    <dgm:pt modelId="{F1079D1B-E4F7-426F-AC2F-7DB818903801}" type="pres">
      <dgm:prSet presAssocID="{AB21B6AF-7AAE-47AA-A7DE-3E4E41EC42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781DC2-4C67-4994-A710-A2C3C21E5EC8}" type="pres">
      <dgm:prSet presAssocID="{8446E0B8-F9FF-454E-8516-D1E94E1924BF}" presName="hierRoot1" presStyleCnt="0"/>
      <dgm:spPr/>
    </dgm:pt>
    <dgm:pt modelId="{B5F448A0-1B3A-42EC-8EFF-545C3E6D7D72}" type="pres">
      <dgm:prSet presAssocID="{8446E0B8-F9FF-454E-8516-D1E94E1924BF}" presName="composite" presStyleCnt="0"/>
      <dgm:spPr/>
    </dgm:pt>
    <dgm:pt modelId="{CB412D4F-BE98-4ED7-A785-7C87DD8E180B}" type="pres">
      <dgm:prSet presAssocID="{8446E0B8-F9FF-454E-8516-D1E94E1924BF}" presName="background" presStyleLbl="node0" presStyleIdx="0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F7159FE-F8DA-4439-A6F7-7BC4019BD1A8}" type="pres">
      <dgm:prSet presAssocID="{8446E0B8-F9FF-454E-8516-D1E94E1924BF}" presName="text" presStyleLbl="fgAcc0" presStyleIdx="0" presStyleCnt="3" custScaleX="293975" custScaleY="134796" custLinFactX="41785" custLinFactNeighborX="100000" custLinFactNeighborY="-59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389F9-166D-4E46-9EF5-9471DCA5EF2D}" type="pres">
      <dgm:prSet presAssocID="{8446E0B8-F9FF-454E-8516-D1E94E1924BF}" presName="hierChild2" presStyleCnt="0"/>
      <dgm:spPr/>
    </dgm:pt>
    <dgm:pt modelId="{DF459837-EE23-4B44-BA46-99D09DE66384}" type="pres">
      <dgm:prSet presAssocID="{B3244F91-6E81-4E12-BD74-59E1F69910F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ACBEA6B-8F7A-439D-9069-89827CF99E0B}" type="pres">
      <dgm:prSet presAssocID="{3E8754CF-9E69-4361-AF1A-71A09805AEAD}" presName="hierRoot2" presStyleCnt="0"/>
      <dgm:spPr/>
    </dgm:pt>
    <dgm:pt modelId="{32C02D20-B010-4A24-B49D-27E4BA1547F9}" type="pres">
      <dgm:prSet presAssocID="{3E8754CF-9E69-4361-AF1A-71A09805AEAD}" presName="composite2" presStyleCnt="0"/>
      <dgm:spPr/>
    </dgm:pt>
    <dgm:pt modelId="{5CE6617C-7031-4E41-9C67-E9A231122B20}" type="pres">
      <dgm:prSet presAssocID="{3E8754CF-9E69-4361-AF1A-71A09805AEAD}" presName="background2" presStyleLbl="node2" presStyleIdx="0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206E443-D9AF-4F5C-8635-0BB76DE78507}" type="pres">
      <dgm:prSet presAssocID="{3E8754CF-9E69-4361-AF1A-71A09805AEAD}" presName="text2" presStyleLbl="fgAcc2" presStyleIdx="0" presStyleCnt="3" custFlipHor="1" custScaleX="130204" custScaleY="232949" custLinFactX="200000" custLinFactNeighborX="231870" custLinFactNeighborY="-7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7AEBF-C0C8-4F79-AE7D-DB3F1D2F25E1}" type="pres">
      <dgm:prSet presAssocID="{3E8754CF-9E69-4361-AF1A-71A09805AEAD}" presName="hierChild3" presStyleCnt="0"/>
      <dgm:spPr/>
    </dgm:pt>
    <dgm:pt modelId="{EAB2E680-D2B5-4AB0-8C93-59DD89FEB740}" type="pres">
      <dgm:prSet presAssocID="{6AC7E097-7F7B-4903-90AD-C3ACCDE9814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B2228C9-EF1F-42DB-8852-9401C945FA11}" type="pres">
      <dgm:prSet presAssocID="{75FB4CFD-F8D0-45C5-B712-CDD2D9B47F8F}" presName="hierRoot2" presStyleCnt="0"/>
      <dgm:spPr/>
    </dgm:pt>
    <dgm:pt modelId="{C583124E-1D06-4F9B-B630-3D58AD2DE097}" type="pres">
      <dgm:prSet presAssocID="{75FB4CFD-F8D0-45C5-B712-CDD2D9B47F8F}" presName="composite2" presStyleCnt="0"/>
      <dgm:spPr/>
    </dgm:pt>
    <dgm:pt modelId="{D4CB048B-D640-44AA-A386-00AB48B0FF24}" type="pres">
      <dgm:prSet presAssocID="{75FB4CFD-F8D0-45C5-B712-CDD2D9B47F8F}" presName="background2" presStyleLbl="node2" presStyleIdx="1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ACE1FA9-D22A-43CF-BF1B-0157B9AF89A0}" type="pres">
      <dgm:prSet presAssocID="{75FB4CFD-F8D0-45C5-B712-CDD2D9B47F8F}" presName="text2" presStyleLbl="fgAcc2" presStyleIdx="1" presStyleCnt="3" custScaleX="135062" custScaleY="274891" custLinFactNeighborX="-707" custLinFactNeighborY="-43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8AB81-4331-40F3-8912-3B6053E46584}" type="pres">
      <dgm:prSet presAssocID="{75FB4CFD-F8D0-45C5-B712-CDD2D9B47F8F}" presName="hierChild3" presStyleCnt="0"/>
      <dgm:spPr/>
    </dgm:pt>
    <dgm:pt modelId="{1A732D5D-7335-4437-8099-54A1EAA7604C}" type="pres">
      <dgm:prSet presAssocID="{33527D85-F3E3-4B92-B8C1-D2A995F02D5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B3CDBC6-2204-40B6-A176-5CDE85FA7239}" type="pres">
      <dgm:prSet presAssocID="{0098D354-B026-47C5-8055-A23703585730}" presName="hierRoot2" presStyleCnt="0"/>
      <dgm:spPr/>
    </dgm:pt>
    <dgm:pt modelId="{64B4C934-DEDC-4DCF-8623-1AF0368DBCBE}" type="pres">
      <dgm:prSet presAssocID="{0098D354-B026-47C5-8055-A23703585730}" presName="composite2" presStyleCnt="0"/>
      <dgm:spPr/>
    </dgm:pt>
    <dgm:pt modelId="{C5AEC0D6-F292-4807-B767-8EF433441D90}" type="pres">
      <dgm:prSet presAssocID="{0098D354-B026-47C5-8055-A23703585730}" presName="background2" presStyleLbl="node2" presStyleIdx="2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60B6674-6CE7-4A91-B365-C6D263940C1B}" type="pres">
      <dgm:prSet presAssocID="{0098D354-B026-47C5-8055-A23703585730}" presName="text2" presStyleLbl="fgAcc2" presStyleIdx="2" presStyleCnt="3" custFlipHor="1" custScaleX="124379" custScaleY="222122" custLinFactX="-100000" custLinFactNeighborX="-198947" custLinFactNeighborY="-17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16C5A-209B-49DB-B136-FA8229CD3BAB}" type="pres">
      <dgm:prSet presAssocID="{0098D354-B026-47C5-8055-A23703585730}" presName="hierChild3" presStyleCnt="0"/>
      <dgm:spPr/>
    </dgm:pt>
    <dgm:pt modelId="{E9A3B07D-5BD2-46B9-BD5E-F4BFF8159867}" type="pres">
      <dgm:prSet presAssocID="{5172F4AD-8BB1-468E-AD33-2296F581B292}" presName="hierRoot1" presStyleCnt="0"/>
      <dgm:spPr/>
    </dgm:pt>
    <dgm:pt modelId="{6E392AB0-CAF2-40F9-BB02-B1A234D5C124}" type="pres">
      <dgm:prSet presAssocID="{5172F4AD-8BB1-468E-AD33-2296F581B292}" presName="composite" presStyleCnt="0"/>
      <dgm:spPr/>
    </dgm:pt>
    <dgm:pt modelId="{E1700F0B-51BA-4B22-B84C-48806183612B}" type="pres">
      <dgm:prSet presAssocID="{5172F4AD-8BB1-468E-AD33-2296F581B292}" presName="background" presStyleLbl="node0" presStyleIdx="1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3217F98-8B3B-4A7D-9106-8D90812E63FD}" type="pres">
      <dgm:prSet presAssocID="{5172F4AD-8BB1-468E-AD33-2296F581B292}" presName="text" presStyleLbl="fgAcc0" presStyleIdx="1" presStyleCnt="3" custScaleX="115906" custScaleY="232961" custLinFactX="-47374" custLinFactY="3720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3EB31F-AC39-43EF-9511-0CBA9185F3A8}" type="pres">
      <dgm:prSet presAssocID="{5172F4AD-8BB1-468E-AD33-2296F581B292}" presName="hierChild2" presStyleCnt="0"/>
      <dgm:spPr/>
    </dgm:pt>
    <dgm:pt modelId="{7E60961A-BA5D-41C2-B517-5F3D90F20CF8}" type="pres">
      <dgm:prSet presAssocID="{3BF9A462-A77E-43E9-AFC8-CA6EEDE59845}" presName="hierRoot1" presStyleCnt="0"/>
      <dgm:spPr/>
    </dgm:pt>
    <dgm:pt modelId="{D9BAC3C7-020A-489D-A2FB-54B18952BD7F}" type="pres">
      <dgm:prSet presAssocID="{3BF9A462-A77E-43E9-AFC8-CA6EEDE59845}" presName="composite" presStyleCnt="0"/>
      <dgm:spPr/>
    </dgm:pt>
    <dgm:pt modelId="{069A943A-909A-4799-A53A-AE23370BDEF2}" type="pres">
      <dgm:prSet presAssocID="{3BF9A462-A77E-43E9-AFC8-CA6EEDE59845}" presName="background" presStyleLbl="node0" presStyleIdx="2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8684DA6-7C9B-469E-8D13-591A679EBAC5}" type="pres">
      <dgm:prSet presAssocID="{3BF9A462-A77E-43E9-AFC8-CA6EEDE59845}" presName="text" presStyleLbl="fgAcc0" presStyleIdx="2" presStyleCnt="3" custScaleX="126745" custScaleY="189337" custLinFactY="9339" custLinFactNeighborX="-1267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4A871-0A5F-49D7-A2D9-4D78AE0A17A8}" type="pres">
      <dgm:prSet presAssocID="{3BF9A462-A77E-43E9-AFC8-CA6EEDE59845}" presName="hierChild2" presStyleCnt="0"/>
      <dgm:spPr/>
    </dgm:pt>
  </dgm:ptLst>
  <dgm:cxnLst>
    <dgm:cxn modelId="{8F72B6D6-F8B8-4716-A390-AE40B12031DA}" type="presOf" srcId="{B3244F91-6E81-4E12-BD74-59E1F69910FB}" destId="{DF459837-EE23-4B44-BA46-99D09DE66384}" srcOrd="0" destOrd="0" presId="urn:microsoft.com/office/officeart/2005/8/layout/hierarchy1"/>
    <dgm:cxn modelId="{65B363B2-7980-4F9B-AB65-BDA386C90483}" srcId="{AB21B6AF-7AAE-47AA-A7DE-3E4E41EC4222}" destId="{3BF9A462-A77E-43E9-AFC8-CA6EEDE59845}" srcOrd="2" destOrd="0" parTransId="{E8311B73-8554-4291-8916-E3D18B180807}" sibTransId="{F34A29F7-5B9C-425D-BEAC-0EDFF4297471}"/>
    <dgm:cxn modelId="{E667C611-2EBD-4247-BEC6-60EA25218163}" type="presOf" srcId="{75FB4CFD-F8D0-45C5-B712-CDD2D9B47F8F}" destId="{1ACE1FA9-D22A-43CF-BF1B-0157B9AF89A0}" srcOrd="0" destOrd="0" presId="urn:microsoft.com/office/officeart/2005/8/layout/hierarchy1"/>
    <dgm:cxn modelId="{F1228227-1191-4D34-851C-7E0597D1A364}" srcId="{8446E0B8-F9FF-454E-8516-D1E94E1924BF}" destId="{75FB4CFD-F8D0-45C5-B712-CDD2D9B47F8F}" srcOrd="1" destOrd="0" parTransId="{6AC7E097-7F7B-4903-90AD-C3ACCDE9814E}" sibTransId="{41CA6A4C-3D12-4D8B-8CB7-5D7E5E119012}"/>
    <dgm:cxn modelId="{1D66675E-C132-4C88-BFBF-5AEA31356768}" type="presOf" srcId="{AB21B6AF-7AAE-47AA-A7DE-3E4E41EC4222}" destId="{F1079D1B-E4F7-426F-AC2F-7DB818903801}" srcOrd="0" destOrd="0" presId="urn:microsoft.com/office/officeart/2005/8/layout/hierarchy1"/>
    <dgm:cxn modelId="{EC11473E-363F-4784-988D-BBE42986A66B}" srcId="{8446E0B8-F9FF-454E-8516-D1E94E1924BF}" destId="{0098D354-B026-47C5-8055-A23703585730}" srcOrd="2" destOrd="0" parTransId="{33527D85-F3E3-4B92-B8C1-D2A995F02D5D}" sibTransId="{7C34805B-AB4F-4C8C-90BE-2609D230B83E}"/>
    <dgm:cxn modelId="{F61748F4-E971-464C-8E6B-8A9CEE591D33}" type="presOf" srcId="{33527D85-F3E3-4B92-B8C1-D2A995F02D5D}" destId="{1A732D5D-7335-4437-8099-54A1EAA7604C}" srcOrd="0" destOrd="0" presId="urn:microsoft.com/office/officeart/2005/8/layout/hierarchy1"/>
    <dgm:cxn modelId="{E7F3FC58-60A4-4383-9F70-8B8811D2CA72}" srcId="{AB21B6AF-7AAE-47AA-A7DE-3E4E41EC4222}" destId="{8446E0B8-F9FF-454E-8516-D1E94E1924BF}" srcOrd="0" destOrd="0" parTransId="{8E890696-3720-4BF3-AAA0-A26FC0AFF4BC}" sibTransId="{9BDCBA64-62D9-49D3-A861-19B81F7460DB}"/>
    <dgm:cxn modelId="{42ED85CE-A839-49EA-8664-CF853BE18432}" type="presOf" srcId="{3BF9A462-A77E-43E9-AFC8-CA6EEDE59845}" destId="{D8684DA6-7C9B-469E-8D13-591A679EBAC5}" srcOrd="0" destOrd="0" presId="urn:microsoft.com/office/officeart/2005/8/layout/hierarchy1"/>
    <dgm:cxn modelId="{70499E9A-D563-4282-9541-6FF78CB9E56E}" type="presOf" srcId="{6AC7E097-7F7B-4903-90AD-C3ACCDE9814E}" destId="{EAB2E680-D2B5-4AB0-8C93-59DD89FEB740}" srcOrd="0" destOrd="0" presId="urn:microsoft.com/office/officeart/2005/8/layout/hierarchy1"/>
    <dgm:cxn modelId="{65B3DF58-7129-47B8-BE31-9ED191C5161E}" type="presOf" srcId="{3E8754CF-9E69-4361-AF1A-71A09805AEAD}" destId="{2206E443-D9AF-4F5C-8635-0BB76DE78507}" srcOrd="0" destOrd="0" presId="urn:microsoft.com/office/officeart/2005/8/layout/hierarchy1"/>
    <dgm:cxn modelId="{BA8ADF02-D250-4E56-B914-4C0CE894A19F}" type="presOf" srcId="{8446E0B8-F9FF-454E-8516-D1E94E1924BF}" destId="{5F7159FE-F8DA-4439-A6F7-7BC4019BD1A8}" srcOrd="0" destOrd="0" presId="urn:microsoft.com/office/officeart/2005/8/layout/hierarchy1"/>
    <dgm:cxn modelId="{72324D40-64B5-41E5-ADA7-CE8C705133E8}" type="presOf" srcId="{5172F4AD-8BB1-468E-AD33-2296F581B292}" destId="{13217F98-8B3B-4A7D-9106-8D90812E63FD}" srcOrd="0" destOrd="0" presId="urn:microsoft.com/office/officeart/2005/8/layout/hierarchy1"/>
    <dgm:cxn modelId="{EBAB4D00-084E-46B6-B0F0-44C5EDA78D05}" srcId="{AB21B6AF-7AAE-47AA-A7DE-3E4E41EC4222}" destId="{5172F4AD-8BB1-468E-AD33-2296F581B292}" srcOrd="1" destOrd="0" parTransId="{EC86BBA0-3804-4D09-B711-2084A642FD68}" sibTransId="{97FF98C4-595C-4CBD-909F-D5FF46AD83BC}"/>
    <dgm:cxn modelId="{9BFFBC19-1B68-4D57-9D2D-73FF76C489B3}" type="presOf" srcId="{0098D354-B026-47C5-8055-A23703585730}" destId="{C60B6674-6CE7-4A91-B365-C6D263940C1B}" srcOrd="0" destOrd="0" presId="urn:microsoft.com/office/officeart/2005/8/layout/hierarchy1"/>
    <dgm:cxn modelId="{D2D4A41D-0072-44A4-959E-00BB869F922A}" srcId="{8446E0B8-F9FF-454E-8516-D1E94E1924BF}" destId="{3E8754CF-9E69-4361-AF1A-71A09805AEAD}" srcOrd="0" destOrd="0" parTransId="{B3244F91-6E81-4E12-BD74-59E1F69910FB}" sibTransId="{80775E33-6694-402B-8068-1E19AAD1D949}"/>
    <dgm:cxn modelId="{6924E3B4-8CCC-41BC-B918-AD2BA5A287DA}" type="presParOf" srcId="{F1079D1B-E4F7-426F-AC2F-7DB818903801}" destId="{69781DC2-4C67-4994-A710-A2C3C21E5EC8}" srcOrd="0" destOrd="0" presId="urn:microsoft.com/office/officeart/2005/8/layout/hierarchy1"/>
    <dgm:cxn modelId="{ECA414DE-D9BD-4F9F-8CDA-5CD909E43AB5}" type="presParOf" srcId="{69781DC2-4C67-4994-A710-A2C3C21E5EC8}" destId="{B5F448A0-1B3A-42EC-8EFF-545C3E6D7D72}" srcOrd="0" destOrd="0" presId="urn:microsoft.com/office/officeart/2005/8/layout/hierarchy1"/>
    <dgm:cxn modelId="{FB653F79-2BB7-4EE0-8120-A64D69C15E2F}" type="presParOf" srcId="{B5F448A0-1B3A-42EC-8EFF-545C3E6D7D72}" destId="{CB412D4F-BE98-4ED7-A785-7C87DD8E180B}" srcOrd="0" destOrd="0" presId="urn:microsoft.com/office/officeart/2005/8/layout/hierarchy1"/>
    <dgm:cxn modelId="{87CD8978-6C52-4D24-A7C8-08234B63EFA8}" type="presParOf" srcId="{B5F448A0-1B3A-42EC-8EFF-545C3E6D7D72}" destId="{5F7159FE-F8DA-4439-A6F7-7BC4019BD1A8}" srcOrd="1" destOrd="0" presId="urn:microsoft.com/office/officeart/2005/8/layout/hierarchy1"/>
    <dgm:cxn modelId="{81D24C31-45F9-48B3-BA81-F94A511AAC8A}" type="presParOf" srcId="{69781DC2-4C67-4994-A710-A2C3C21E5EC8}" destId="{5D7389F9-166D-4E46-9EF5-9471DCA5EF2D}" srcOrd="1" destOrd="0" presId="urn:microsoft.com/office/officeart/2005/8/layout/hierarchy1"/>
    <dgm:cxn modelId="{98CD03BE-AD2A-452B-88CB-8CF18B4F3A64}" type="presParOf" srcId="{5D7389F9-166D-4E46-9EF5-9471DCA5EF2D}" destId="{DF459837-EE23-4B44-BA46-99D09DE66384}" srcOrd="0" destOrd="0" presId="urn:microsoft.com/office/officeart/2005/8/layout/hierarchy1"/>
    <dgm:cxn modelId="{FDE5A3FB-993A-4464-AD24-6554CDFCC95F}" type="presParOf" srcId="{5D7389F9-166D-4E46-9EF5-9471DCA5EF2D}" destId="{DACBEA6B-8F7A-439D-9069-89827CF99E0B}" srcOrd="1" destOrd="0" presId="urn:microsoft.com/office/officeart/2005/8/layout/hierarchy1"/>
    <dgm:cxn modelId="{DF9F8A1D-4FD4-48EF-86EE-F4E990365866}" type="presParOf" srcId="{DACBEA6B-8F7A-439D-9069-89827CF99E0B}" destId="{32C02D20-B010-4A24-B49D-27E4BA1547F9}" srcOrd="0" destOrd="0" presId="urn:microsoft.com/office/officeart/2005/8/layout/hierarchy1"/>
    <dgm:cxn modelId="{774D9761-871C-4543-9260-04DC93FD9594}" type="presParOf" srcId="{32C02D20-B010-4A24-B49D-27E4BA1547F9}" destId="{5CE6617C-7031-4E41-9C67-E9A231122B20}" srcOrd="0" destOrd="0" presId="urn:microsoft.com/office/officeart/2005/8/layout/hierarchy1"/>
    <dgm:cxn modelId="{CA6C0CFE-6353-4845-82A5-34175731D949}" type="presParOf" srcId="{32C02D20-B010-4A24-B49D-27E4BA1547F9}" destId="{2206E443-D9AF-4F5C-8635-0BB76DE78507}" srcOrd="1" destOrd="0" presId="urn:microsoft.com/office/officeart/2005/8/layout/hierarchy1"/>
    <dgm:cxn modelId="{7C6E6ECA-3ACD-41A9-89D9-4A9E0E3DC87B}" type="presParOf" srcId="{DACBEA6B-8F7A-439D-9069-89827CF99E0B}" destId="{A557AEBF-C0C8-4F79-AE7D-DB3F1D2F25E1}" srcOrd="1" destOrd="0" presId="urn:microsoft.com/office/officeart/2005/8/layout/hierarchy1"/>
    <dgm:cxn modelId="{5FF95468-6D96-4E60-BB0C-2E17FE67A80F}" type="presParOf" srcId="{5D7389F9-166D-4E46-9EF5-9471DCA5EF2D}" destId="{EAB2E680-D2B5-4AB0-8C93-59DD89FEB740}" srcOrd="2" destOrd="0" presId="urn:microsoft.com/office/officeart/2005/8/layout/hierarchy1"/>
    <dgm:cxn modelId="{1C6922A2-FB64-435E-827E-83BA44F99F4F}" type="presParOf" srcId="{5D7389F9-166D-4E46-9EF5-9471DCA5EF2D}" destId="{AB2228C9-EF1F-42DB-8852-9401C945FA11}" srcOrd="3" destOrd="0" presId="urn:microsoft.com/office/officeart/2005/8/layout/hierarchy1"/>
    <dgm:cxn modelId="{1873ACF2-BDD1-405D-A609-B2D9F7A03F6A}" type="presParOf" srcId="{AB2228C9-EF1F-42DB-8852-9401C945FA11}" destId="{C583124E-1D06-4F9B-B630-3D58AD2DE097}" srcOrd="0" destOrd="0" presId="urn:microsoft.com/office/officeart/2005/8/layout/hierarchy1"/>
    <dgm:cxn modelId="{98525D5D-EC1A-43AB-A1B7-042CBA8F60F0}" type="presParOf" srcId="{C583124E-1D06-4F9B-B630-3D58AD2DE097}" destId="{D4CB048B-D640-44AA-A386-00AB48B0FF24}" srcOrd="0" destOrd="0" presId="urn:microsoft.com/office/officeart/2005/8/layout/hierarchy1"/>
    <dgm:cxn modelId="{84D8C72C-81C1-4867-A7EB-10D238F1A74E}" type="presParOf" srcId="{C583124E-1D06-4F9B-B630-3D58AD2DE097}" destId="{1ACE1FA9-D22A-43CF-BF1B-0157B9AF89A0}" srcOrd="1" destOrd="0" presId="urn:microsoft.com/office/officeart/2005/8/layout/hierarchy1"/>
    <dgm:cxn modelId="{5BB89127-1CDC-44D3-8EDA-C62A5F192F4D}" type="presParOf" srcId="{AB2228C9-EF1F-42DB-8852-9401C945FA11}" destId="{2618AB81-4331-40F3-8912-3B6053E46584}" srcOrd="1" destOrd="0" presId="urn:microsoft.com/office/officeart/2005/8/layout/hierarchy1"/>
    <dgm:cxn modelId="{B032758F-981E-4BC8-97AC-B33AAE6A4CF3}" type="presParOf" srcId="{5D7389F9-166D-4E46-9EF5-9471DCA5EF2D}" destId="{1A732D5D-7335-4437-8099-54A1EAA7604C}" srcOrd="4" destOrd="0" presId="urn:microsoft.com/office/officeart/2005/8/layout/hierarchy1"/>
    <dgm:cxn modelId="{92D00E91-8DAA-4CD3-AF4F-90ABE805FDE0}" type="presParOf" srcId="{5D7389F9-166D-4E46-9EF5-9471DCA5EF2D}" destId="{0B3CDBC6-2204-40B6-A176-5CDE85FA7239}" srcOrd="5" destOrd="0" presId="urn:microsoft.com/office/officeart/2005/8/layout/hierarchy1"/>
    <dgm:cxn modelId="{05597758-C25E-48B7-BE40-0787D6FDB0BF}" type="presParOf" srcId="{0B3CDBC6-2204-40B6-A176-5CDE85FA7239}" destId="{64B4C934-DEDC-4DCF-8623-1AF0368DBCBE}" srcOrd="0" destOrd="0" presId="urn:microsoft.com/office/officeart/2005/8/layout/hierarchy1"/>
    <dgm:cxn modelId="{9A2A67EA-2C8E-4663-B7C6-00A517D95B77}" type="presParOf" srcId="{64B4C934-DEDC-4DCF-8623-1AF0368DBCBE}" destId="{C5AEC0D6-F292-4807-B767-8EF433441D90}" srcOrd="0" destOrd="0" presId="urn:microsoft.com/office/officeart/2005/8/layout/hierarchy1"/>
    <dgm:cxn modelId="{6E6A9ABD-0925-4BC2-BF17-24B9316BAA08}" type="presParOf" srcId="{64B4C934-DEDC-4DCF-8623-1AF0368DBCBE}" destId="{C60B6674-6CE7-4A91-B365-C6D263940C1B}" srcOrd="1" destOrd="0" presId="urn:microsoft.com/office/officeart/2005/8/layout/hierarchy1"/>
    <dgm:cxn modelId="{A234720F-411F-4D89-BE01-7BEFD1B0B0B8}" type="presParOf" srcId="{0B3CDBC6-2204-40B6-A176-5CDE85FA7239}" destId="{81416C5A-209B-49DB-B136-FA8229CD3BAB}" srcOrd="1" destOrd="0" presId="urn:microsoft.com/office/officeart/2005/8/layout/hierarchy1"/>
    <dgm:cxn modelId="{84D5A2CD-1665-439E-958A-7FB8BBF49140}" type="presParOf" srcId="{F1079D1B-E4F7-426F-AC2F-7DB818903801}" destId="{E9A3B07D-5BD2-46B9-BD5E-F4BFF8159867}" srcOrd="1" destOrd="0" presId="urn:microsoft.com/office/officeart/2005/8/layout/hierarchy1"/>
    <dgm:cxn modelId="{4DE258BD-0311-461A-80EA-65D94B6502E2}" type="presParOf" srcId="{E9A3B07D-5BD2-46B9-BD5E-F4BFF8159867}" destId="{6E392AB0-CAF2-40F9-BB02-B1A234D5C124}" srcOrd="0" destOrd="0" presId="urn:microsoft.com/office/officeart/2005/8/layout/hierarchy1"/>
    <dgm:cxn modelId="{11A1CE64-10FD-419C-AD63-5DD1A5063CA5}" type="presParOf" srcId="{6E392AB0-CAF2-40F9-BB02-B1A234D5C124}" destId="{E1700F0B-51BA-4B22-B84C-48806183612B}" srcOrd="0" destOrd="0" presId="urn:microsoft.com/office/officeart/2005/8/layout/hierarchy1"/>
    <dgm:cxn modelId="{37A7FCBA-7421-4471-BD9E-8C7D87616DEA}" type="presParOf" srcId="{6E392AB0-CAF2-40F9-BB02-B1A234D5C124}" destId="{13217F98-8B3B-4A7D-9106-8D90812E63FD}" srcOrd="1" destOrd="0" presId="urn:microsoft.com/office/officeart/2005/8/layout/hierarchy1"/>
    <dgm:cxn modelId="{A2D8CEB4-D795-488B-8D53-5B80D86EA8B4}" type="presParOf" srcId="{E9A3B07D-5BD2-46B9-BD5E-F4BFF8159867}" destId="{0A3EB31F-AC39-43EF-9511-0CBA9185F3A8}" srcOrd="1" destOrd="0" presId="urn:microsoft.com/office/officeart/2005/8/layout/hierarchy1"/>
    <dgm:cxn modelId="{22EB6147-6F0A-4177-91E9-75424B48940D}" type="presParOf" srcId="{F1079D1B-E4F7-426F-AC2F-7DB818903801}" destId="{7E60961A-BA5D-41C2-B517-5F3D90F20CF8}" srcOrd="2" destOrd="0" presId="urn:microsoft.com/office/officeart/2005/8/layout/hierarchy1"/>
    <dgm:cxn modelId="{F980699F-0C15-4EF6-A3DE-A1C0589B8342}" type="presParOf" srcId="{7E60961A-BA5D-41C2-B517-5F3D90F20CF8}" destId="{D9BAC3C7-020A-489D-A2FB-54B18952BD7F}" srcOrd="0" destOrd="0" presId="urn:microsoft.com/office/officeart/2005/8/layout/hierarchy1"/>
    <dgm:cxn modelId="{A1E9DD43-F5EF-4710-AA5F-53D6475187DC}" type="presParOf" srcId="{D9BAC3C7-020A-489D-A2FB-54B18952BD7F}" destId="{069A943A-909A-4799-A53A-AE23370BDEF2}" srcOrd="0" destOrd="0" presId="urn:microsoft.com/office/officeart/2005/8/layout/hierarchy1"/>
    <dgm:cxn modelId="{6C998DCF-F72F-4713-9B67-06F4E3768B3D}" type="presParOf" srcId="{D9BAC3C7-020A-489D-A2FB-54B18952BD7F}" destId="{D8684DA6-7C9B-469E-8D13-591A679EBAC5}" srcOrd="1" destOrd="0" presId="urn:microsoft.com/office/officeart/2005/8/layout/hierarchy1"/>
    <dgm:cxn modelId="{1765A79D-4AC6-471A-8C87-8B8191991F33}" type="presParOf" srcId="{7E60961A-BA5D-41C2-B517-5F3D90F20CF8}" destId="{99A4A871-0A5F-49D7-A2D9-4D78AE0A17A8}" srcOrd="1" destOrd="0" presId="urn:microsoft.com/office/officeart/2005/8/layout/hierarchy1"/>
  </dgm:cxnLst>
  <dgm:bg>
    <a:noFill/>
    <a:effectLst>
      <a:outerShdw blurRad="50800" dist="50800" dir="5400000" algn="ctr" rotWithShape="0">
        <a:schemeClr val="bg1">
          <a:lumMod val="95000"/>
        </a:scheme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DBC61-1FBA-4D5D-A25C-59CF4B6BA92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31458C-5C06-4AFD-8B5F-25D8CB3DB93C}">
      <dgm:prSet phldrT="[Текст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ru-RU" sz="1400" dirty="0" smtClean="0"/>
            <a:t>На осуществление иных переданных полномочий</a:t>
          </a:r>
          <a:endParaRPr lang="ru-RU" sz="1400" dirty="0"/>
        </a:p>
      </dgm:t>
    </dgm:pt>
    <dgm:pt modelId="{E4269858-2EBA-49DC-8C9A-219129408786}" type="parTrans" cxnId="{630F19CB-A8B1-4DD0-B79F-EC7E3CDBCDE7}">
      <dgm:prSet/>
      <dgm:spPr/>
      <dgm:t>
        <a:bodyPr/>
        <a:lstStyle/>
        <a:p>
          <a:endParaRPr lang="ru-RU"/>
        </a:p>
      </dgm:t>
    </dgm:pt>
    <dgm:pt modelId="{CE5B8904-415E-46C4-9467-663E1A290974}" type="sibTrans" cxnId="{630F19CB-A8B1-4DD0-B79F-EC7E3CDBCDE7}">
      <dgm:prSet/>
      <dgm:spPr/>
      <dgm:t>
        <a:bodyPr/>
        <a:lstStyle/>
        <a:p>
          <a:endParaRPr lang="ru-RU"/>
        </a:p>
      </dgm:t>
    </dgm:pt>
    <dgm:pt modelId="{BDDA57CB-C9BC-4049-AF2D-33D7212B1FC6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  <dgm:t>
        <a:bodyPr/>
        <a:lstStyle/>
        <a:p>
          <a:r>
            <a:rPr lang="ru-RU" sz="1200" dirty="0" smtClean="0">
              <a:solidFill>
                <a:srgbClr val="003300"/>
              </a:solidFill>
            </a:rPr>
            <a:t>На государственную регистрацию актов гражданского состояния: </a:t>
          </a:r>
        </a:p>
        <a:p>
          <a:r>
            <a:rPr lang="ru-RU" sz="1200" i="1" dirty="0" smtClean="0">
              <a:solidFill>
                <a:srgbClr val="003300"/>
              </a:solidFill>
            </a:rPr>
            <a:t>3 147 тыс. руб.</a:t>
          </a:r>
        </a:p>
        <a:p>
          <a:r>
            <a:rPr lang="ru-RU" sz="1200" i="1" dirty="0" smtClean="0">
              <a:solidFill>
                <a:srgbClr val="003300"/>
              </a:solidFill>
            </a:rPr>
            <a:t>(исполнение – 100%)</a:t>
          </a:r>
          <a:endParaRPr lang="ru-RU" sz="1200" i="1" dirty="0">
            <a:solidFill>
              <a:srgbClr val="003300"/>
            </a:solidFill>
          </a:endParaRPr>
        </a:p>
      </dgm:t>
    </dgm:pt>
    <dgm:pt modelId="{0A87305C-7FC8-4E98-A5B8-89CBF674A567}" type="parTrans" cxnId="{32D1F359-01CA-4B8A-8542-7668CD813440}">
      <dgm:prSet/>
      <dgm:spPr/>
      <dgm:t>
        <a:bodyPr/>
        <a:lstStyle/>
        <a:p>
          <a:endParaRPr lang="ru-RU" dirty="0"/>
        </a:p>
      </dgm:t>
    </dgm:pt>
    <dgm:pt modelId="{FB6F0AF2-FF06-4CB2-91F9-4795D1DFB183}" type="sibTrans" cxnId="{32D1F359-01CA-4B8A-8542-7668CD813440}">
      <dgm:prSet/>
      <dgm:spPr/>
      <dgm:t>
        <a:bodyPr/>
        <a:lstStyle/>
        <a:p>
          <a:endParaRPr lang="ru-RU"/>
        </a:p>
      </dgm:t>
    </dgm:pt>
    <dgm:pt modelId="{97B29B86-F3A6-4D53-BD30-54926C73496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  <dgm:t>
        <a:bodyPr/>
        <a:lstStyle/>
        <a:p>
          <a:r>
            <a:rPr lang="ru-RU" sz="1200" dirty="0" smtClean="0">
              <a:solidFill>
                <a:srgbClr val="003300"/>
              </a:solidFill>
            </a:rPr>
            <a:t>На мероприятия по предупреждению и ликвидации болезней животных: </a:t>
          </a:r>
        </a:p>
        <a:p>
          <a:r>
            <a:rPr lang="ru-RU" sz="1200" i="1" dirty="0" smtClean="0">
              <a:solidFill>
                <a:srgbClr val="003300"/>
              </a:solidFill>
            </a:rPr>
            <a:t>87,1 тыс. руб.</a:t>
          </a:r>
        </a:p>
        <a:p>
          <a:r>
            <a:rPr lang="ru-RU" sz="1200" i="1" dirty="0" smtClean="0">
              <a:solidFill>
                <a:srgbClr val="003300"/>
              </a:solidFill>
            </a:rPr>
            <a:t>(исполнение – 100%)</a:t>
          </a:r>
          <a:endParaRPr lang="ru-RU" sz="1200" i="1" dirty="0">
            <a:solidFill>
              <a:srgbClr val="003300"/>
            </a:solidFill>
          </a:endParaRPr>
        </a:p>
      </dgm:t>
    </dgm:pt>
    <dgm:pt modelId="{F8C73384-527F-4169-AF33-AD17ADEB65DB}" type="parTrans" cxnId="{BC87E0AE-766B-432A-976B-C056E29619F2}">
      <dgm:prSet/>
      <dgm:spPr/>
      <dgm:t>
        <a:bodyPr/>
        <a:lstStyle/>
        <a:p>
          <a:endParaRPr lang="ru-RU" dirty="0"/>
        </a:p>
      </dgm:t>
    </dgm:pt>
    <dgm:pt modelId="{EF9B10A6-BA65-4ECB-B217-7B54E4E0DC85}" type="sibTrans" cxnId="{BC87E0AE-766B-432A-976B-C056E29619F2}">
      <dgm:prSet/>
      <dgm:spPr/>
      <dgm:t>
        <a:bodyPr/>
        <a:lstStyle/>
        <a:p>
          <a:endParaRPr lang="ru-RU"/>
        </a:p>
      </dgm:t>
    </dgm:pt>
    <dgm:pt modelId="{4336F6B9-9824-45FE-A032-35CCED7D65BA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  <dgm:t>
        <a:bodyPr/>
        <a:lstStyle/>
        <a:p>
          <a:r>
            <a:rPr lang="ru-RU" sz="1200" dirty="0" smtClean="0">
              <a:solidFill>
                <a:srgbClr val="003300"/>
              </a:solidFill>
            </a:rPr>
            <a:t>На составление списков кандидатов в присяжные заседатели судов общей юрисдикции: </a:t>
          </a:r>
        </a:p>
        <a:p>
          <a:r>
            <a:rPr lang="ru-RU" sz="1200" i="1" dirty="0" smtClean="0">
              <a:solidFill>
                <a:srgbClr val="003300"/>
              </a:solidFill>
            </a:rPr>
            <a:t>28,6 тыс. руб. </a:t>
          </a:r>
        </a:p>
        <a:p>
          <a:r>
            <a:rPr lang="ru-RU" sz="1200" i="1" dirty="0" smtClean="0">
              <a:solidFill>
                <a:srgbClr val="003300"/>
              </a:solidFill>
            </a:rPr>
            <a:t>(исполнение – 100%)</a:t>
          </a:r>
        </a:p>
      </dgm:t>
    </dgm:pt>
    <dgm:pt modelId="{3ED5C211-BEE9-489A-9515-47C8E937AC2F}" type="parTrans" cxnId="{083E59FD-BCA7-415D-ADE2-534605B3A894}">
      <dgm:prSet/>
      <dgm:spPr/>
      <dgm:t>
        <a:bodyPr/>
        <a:lstStyle/>
        <a:p>
          <a:endParaRPr lang="ru-RU" dirty="0"/>
        </a:p>
      </dgm:t>
    </dgm:pt>
    <dgm:pt modelId="{51660C7F-15EA-4729-A14F-328776465800}" type="sibTrans" cxnId="{083E59FD-BCA7-415D-ADE2-534605B3A894}">
      <dgm:prSet/>
      <dgm:spPr/>
      <dgm:t>
        <a:bodyPr/>
        <a:lstStyle/>
        <a:p>
          <a:endParaRPr lang="ru-RU"/>
        </a:p>
      </dgm:t>
    </dgm:pt>
    <dgm:pt modelId="{C5204D05-4F98-4D07-99AF-FF92723553F4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  <dgm:t>
        <a:bodyPr/>
        <a:lstStyle/>
        <a:p>
          <a:r>
            <a:rPr lang="ru-RU" sz="1200" dirty="0" smtClean="0">
              <a:solidFill>
                <a:srgbClr val="003300"/>
              </a:solidFill>
            </a:rPr>
            <a:t>По созданию административных комиссий: </a:t>
          </a:r>
        </a:p>
        <a:p>
          <a:r>
            <a:rPr lang="ru-RU" sz="1200" i="1" dirty="0" smtClean="0">
              <a:solidFill>
                <a:srgbClr val="003300"/>
              </a:solidFill>
            </a:rPr>
            <a:t>264 тыс. руб. </a:t>
          </a:r>
        </a:p>
        <a:p>
          <a:r>
            <a:rPr lang="ru-RU" sz="1200" i="1" dirty="0" smtClean="0">
              <a:solidFill>
                <a:srgbClr val="003300"/>
              </a:solidFill>
            </a:rPr>
            <a:t>(исполнение – 100%)</a:t>
          </a:r>
          <a:endParaRPr lang="ru-RU" sz="1200" i="1" dirty="0">
            <a:solidFill>
              <a:srgbClr val="003300"/>
            </a:solidFill>
          </a:endParaRPr>
        </a:p>
      </dgm:t>
    </dgm:pt>
    <dgm:pt modelId="{25D28CA1-1455-4153-BE7C-B797BEFA0E62}" type="parTrans" cxnId="{0E0D8F2C-FDD5-440C-A6F5-23310C0E64BE}">
      <dgm:prSet/>
      <dgm:spPr/>
      <dgm:t>
        <a:bodyPr/>
        <a:lstStyle/>
        <a:p>
          <a:endParaRPr lang="ru-RU" dirty="0"/>
        </a:p>
      </dgm:t>
    </dgm:pt>
    <dgm:pt modelId="{DAA9FC2D-C679-4821-B3FA-E269ED817E2A}" type="sibTrans" cxnId="{0E0D8F2C-FDD5-440C-A6F5-23310C0E64BE}">
      <dgm:prSet/>
      <dgm:spPr/>
      <dgm:t>
        <a:bodyPr/>
        <a:lstStyle/>
        <a:p>
          <a:endParaRPr lang="ru-RU"/>
        </a:p>
      </dgm:t>
    </dgm:pt>
    <dgm:pt modelId="{9DD6E205-E86A-4428-B300-E2F2C7DD4492}">
      <dgm:prSet custScaleX="214553" custScaleY="113371" custRadScaleRad="82727" custRadScaleInc="0"/>
      <dgm:spPr/>
      <dgm:t>
        <a:bodyPr/>
        <a:lstStyle/>
        <a:p>
          <a:endParaRPr lang="ru-RU" dirty="0"/>
        </a:p>
      </dgm:t>
    </dgm:pt>
    <dgm:pt modelId="{B490458A-2D0D-460A-8BB5-EB1750C13817}" type="parTrans" cxnId="{7A751292-C014-4FB1-8BB6-51428C081846}">
      <dgm:prSet/>
      <dgm:spPr/>
      <dgm:t>
        <a:bodyPr/>
        <a:lstStyle/>
        <a:p>
          <a:endParaRPr lang="ru-RU"/>
        </a:p>
      </dgm:t>
    </dgm:pt>
    <dgm:pt modelId="{23347033-7DF2-4A92-A86D-801CC343892C}" type="sibTrans" cxnId="{7A751292-C014-4FB1-8BB6-51428C081846}">
      <dgm:prSet/>
      <dgm:spPr/>
      <dgm:t>
        <a:bodyPr/>
        <a:lstStyle/>
        <a:p>
          <a:endParaRPr lang="ru-RU"/>
        </a:p>
      </dgm:t>
    </dgm:pt>
    <dgm:pt modelId="{29E9373E-21BA-43FE-87EB-4FE8318DFC4A}">
      <dgm:prSet custScaleX="214553" custScaleY="113371" custRadScaleRad="82727" custRadScaleInc="0"/>
      <dgm:spPr/>
      <dgm:t>
        <a:bodyPr/>
        <a:lstStyle/>
        <a:p>
          <a:endParaRPr lang="ru-RU" dirty="0"/>
        </a:p>
      </dgm:t>
    </dgm:pt>
    <dgm:pt modelId="{10656F6B-7485-440B-91EC-E70019CFBD1A}" type="parTrans" cxnId="{83256B36-0469-47B2-BD2E-C0E9ED1B8F6B}">
      <dgm:prSet custLinFactNeighborX="26708" custLinFactNeighborY="632"/>
      <dgm:spPr/>
      <dgm:t>
        <a:bodyPr/>
        <a:lstStyle/>
        <a:p>
          <a:endParaRPr lang="ru-RU"/>
        </a:p>
      </dgm:t>
    </dgm:pt>
    <dgm:pt modelId="{087EF969-E9AC-44D8-B228-DBF6ADBE9FC9}" type="sibTrans" cxnId="{83256B36-0469-47B2-BD2E-C0E9ED1B8F6B}">
      <dgm:prSet/>
      <dgm:spPr/>
      <dgm:t>
        <a:bodyPr/>
        <a:lstStyle/>
        <a:p>
          <a:endParaRPr lang="ru-RU"/>
        </a:p>
      </dgm:t>
    </dgm:pt>
    <dgm:pt modelId="{07A2D739-BB7F-462E-93D1-4E138DF5B25C}">
      <dgm:prSet phldrT="[Текст]" phldr="1" custRadScaleRad="116959" custRadScaleInc="2492"/>
      <dgm:spPr/>
      <dgm:t>
        <a:bodyPr/>
        <a:lstStyle/>
        <a:p>
          <a:endParaRPr lang="ru-RU" dirty="0"/>
        </a:p>
      </dgm:t>
    </dgm:pt>
    <dgm:pt modelId="{787EA69D-DB85-48A5-8D23-634896488187}" type="parTrans" cxnId="{054B47E6-7D6C-4313-8C61-99FB91B79380}">
      <dgm:prSet/>
      <dgm:spPr/>
      <dgm:t>
        <a:bodyPr/>
        <a:lstStyle/>
        <a:p>
          <a:endParaRPr lang="ru-RU"/>
        </a:p>
      </dgm:t>
    </dgm:pt>
    <dgm:pt modelId="{EDEFB9D0-17D5-412F-A83E-28ED2AF5446E}" type="sibTrans" cxnId="{054B47E6-7D6C-4313-8C61-99FB91B79380}">
      <dgm:prSet/>
      <dgm:spPr/>
      <dgm:t>
        <a:bodyPr/>
        <a:lstStyle/>
        <a:p>
          <a:endParaRPr lang="ru-RU"/>
        </a:p>
      </dgm:t>
    </dgm:pt>
    <dgm:pt modelId="{853D9E7F-2330-4647-BD3E-8FC4B780066F}">
      <dgm:prSet phldrT="[Текст]" phldr="1" custRadScaleRad="116959" custRadScaleInc="2492"/>
      <dgm:spPr/>
      <dgm:t>
        <a:bodyPr/>
        <a:lstStyle/>
        <a:p>
          <a:endParaRPr lang="ru-RU" dirty="0"/>
        </a:p>
      </dgm:t>
    </dgm:pt>
    <dgm:pt modelId="{49BB6872-28FA-4B3B-9C70-CB79E6AD4AAD}" type="parTrans" cxnId="{02307B26-9C1A-4C1B-9814-07660CE81B33}">
      <dgm:prSet/>
      <dgm:spPr/>
      <dgm:t>
        <a:bodyPr/>
        <a:lstStyle/>
        <a:p>
          <a:endParaRPr lang="ru-RU"/>
        </a:p>
      </dgm:t>
    </dgm:pt>
    <dgm:pt modelId="{E41FF95D-8452-4995-9F8E-EAB0B517313C}" type="sibTrans" cxnId="{02307B26-9C1A-4C1B-9814-07660CE81B33}">
      <dgm:prSet/>
      <dgm:spPr/>
      <dgm:t>
        <a:bodyPr/>
        <a:lstStyle/>
        <a:p>
          <a:endParaRPr lang="ru-RU"/>
        </a:p>
      </dgm:t>
    </dgm:pt>
    <dgm:pt modelId="{979C4E9E-9DE8-40CC-840A-7A425AF2B6C9}" type="pres">
      <dgm:prSet presAssocID="{850DBC61-1FBA-4D5D-A25C-59CF4B6BA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01B47B-38B4-4115-B1A4-8DD57DCC59FB}" type="pres">
      <dgm:prSet presAssocID="{2B31458C-5C06-4AFD-8B5F-25D8CB3DB93C}" presName="centerShape" presStyleLbl="node0" presStyleIdx="0" presStyleCnt="1" custScaleX="165791" custScaleY="61581" custLinFactNeighborX="-4040" custLinFactNeighborY="-8679"/>
      <dgm:spPr/>
      <dgm:t>
        <a:bodyPr/>
        <a:lstStyle/>
        <a:p>
          <a:endParaRPr lang="ru-RU"/>
        </a:p>
      </dgm:t>
    </dgm:pt>
    <dgm:pt modelId="{DEA2FB90-060F-484A-8E88-494D6EF2F0C8}" type="pres">
      <dgm:prSet presAssocID="{0A87305C-7FC8-4E98-A5B8-89CBF674A567}" presName="parTrans" presStyleLbl="sibTrans2D1" presStyleIdx="0" presStyleCnt="4" custScaleX="161751" custLinFactX="-16003" custLinFactNeighborX="-100000" custLinFactNeighborY="-8757"/>
      <dgm:spPr/>
      <dgm:t>
        <a:bodyPr/>
        <a:lstStyle/>
        <a:p>
          <a:endParaRPr lang="ru-RU"/>
        </a:p>
      </dgm:t>
    </dgm:pt>
    <dgm:pt modelId="{8D311AC1-0A48-4B36-A7DB-C374E3CB155D}" type="pres">
      <dgm:prSet presAssocID="{0A87305C-7FC8-4E98-A5B8-89CBF674A56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BB74734-B012-447E-A8F9-79ECA5442DD9}" type="pres">
      <dgm:prSet presAssocID="{BDDA57CB-C9BC-4049-AF2D-33D7212B1FC6}" presName="node" presStyleLbl="node1" presStyleIdx="0" presStyleCnt="4" custScaleX="166023" custScaleY="95862" custRadScaleRad="88911" custRadScaleInc="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C89F2-A58E-4D5B-BC21-A8402202A433}" type="pres">
      <dgm:prSet presAssocID="{F8C73384-527F-4169-AF33-AD17ADEB65D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C44915F-D739-4DDD-9BCB-28B61B598154}" type="pres">
      <dgm:prSet presAssocID="{F8C73384-527F-4169-AF33-AD17ADEB65D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E2B0A3D-FBA1-4630-B70C-30F3CE858220}" type="pres">
      <dgm:prSet presAssocID="{97B29B86-F3A6-4D53-BD30-54926C734963}" presName="node" presStyleLbl="node1" presStyleIdx="1" presStyleCnt="4" custScaleX="165676" custScaleY="107698" custRadScaleRad="59804" custRadScaleInc="157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5847E-8B95-4677-8138-18D61FAD5CF1}" type="pres">
      <dgm:prSet presAssocID="{3ED5C211-BEE9-489A-9515-47C8E937AC2F}" presName="parTrans" presStyleLbl="sibTrans2D1" presStyleIdx="2" presStyleCnt="4" custLinFactNeighborX="-8105" custLinFactNeighborY="19131"/>
      <dgm:spPr/>
      <dgm:t>
        <a:bodyPr/>
        <a:lstStyle/>
        <a:p>
          <a:endParaRPr lang="ru-RU"/>
        </a:p>
      </dgm:t>
    </dgm:pt>
    <dgm:pt modelId="{0C0547A0-7B61-453A-BA86-3194575BF58C}" type="pres">
      <dgm:prSet presAssocID="{3ED5C211-BEE9-489A-9515-47C8E937AC2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15AD20F-3BFC-43FE-B185-546FD9FF6921}" type="pres">
      <dgm:prSet presAssocID="{4336F6B9-9824-45FE-A032-35CCED7D65BA}" presName="node" presStyleLbl="node1" presStyleIdx="2" presStyleCnt="4" custScaleX="166271" custScaleY="118487" custRadScaleRad="113630" custRadScaleInc="16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B381B-CF5B-4AAB-B832-B3335526EE82}" type="pres">
      <dgm:prSet presAssocID="{25D28CA1-1455-4153-BE7C-B797BEFA0E62}" presName="parTrans" presStyleLbl="sibTrans2D1" presStyleIdx="3" presStyleCnt="4" custLinFactNeighborX="-35666" custLinFactNeighborY="272"/>
      <dgm:spPr/>
      <dgm:t>
        <a:bodyPr/>
        <a:lstStyle/>
        <a:p>
          <a:endParaRPr lang="ru-RU"/>
        </a:p>
      </dgm:t>
    </dgm:pt>
    <dgm:pt modelId="{16878C67-56D9-45C3-AEB2-BF60BC08B231}" type="pres">
      <dgm:prSet presAssocID="{25D28CA1-1455-4153-BE7C-B797BEFA0E6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725A8F0-0CB0-4ADE-99A5-2DA261638017}" type="pres">
      <dgm:prSet presAssocID="{C5204D05-4F98-4D07-99AF-FF92723553F4}" presName="node" presStyleLbl="node1" presStyleIdx="3" presStyleCnt="4" custScaleX="152399" custScaleY="90172" custRadScaleRad="130542" custRadScaleInc="5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9FFB8-6F6A-4796-95F7-37B3A2ADC92C}" type="presOf" srcId="{F8C73384-527F-4169-AF33-AD17ADEB65DB}" destId="{6C44915F-D739-4DDD-9BCB-28B61B598154}" srcOrd="1" destOrd="0" presId="urn:microsoft.com/office/officeart/2005/8/layout/radial5"/>
    <dgm:cxn modelId="{265F090C-65B7-4038-87A5-899B52C87D82}" type="presOf" srcId="{850DBC61-1FBA-4D5D-A25C-59CF4B6BA929}" destId="{979C4E9E-9DE8-40CC-840A-7A425AF2B6C9}" srcOrd="0" destOrd="0" presId="urn:microsoft.com/office/officeart/2005/8/layout/radial5"/>
    <dgm:cxn modelId="{6C17FD2C-5BA5-474A-AE7E-8F321F33DBD3}" type="presOf" srcId="{3ED5C211-BEE9-489A-9515-47C8E937AC2F}" destId="{0C0547A0-7B61-453A-BA86-3194575BF58C}" srcOrd="1" destOrd="0" presId="urn:microsoft.com/office/officeart/2005/8/layout/radial5"/>
    <dgm:cxn modelId="{53EDA8E8-3C87-4C59-96D8-8D5E066C518A}" type="presOf" srcId="{3ED5C211-BEE9-489A-9515-47C8E937AC2F}" destId="{9205847E-8B95-4677-8138-18D61FAD5CF1}" srcOrd="0" destOrd="0" presId="urn:microsoft.com/office/officeart/2005/8/layout/radial5"/>
    <dgm:cxn modelId="{93331279-9F78-472D-8A73-5E439EEA2B8B}" type="presOf" srcId="{BDDA57CB-C9BC-4049-AF2D-33D7212B1FC6}" destId="{CBB74734-B012-447E-A8F9-79ECA5442DD9}" srcOrd="0" destOrd="0" presId="urn:microsoft.com/office/officeart/2005/8/layout/radial5"/>
    <dgm:cxn modelId="{0E0D8F2C-FDD5-440C-A6F5-23310C0E64BE}" srcId="{2B31458C-5C06-4AFD-8B5F-25D8CB3DB93C}" destId="{C5204D05-4F98-4D07-99AF-FF92723553F4}" srcOrd="3" destOrd="0" parTransId="{25D28CA1-1455-4153-BE7C-B797BEFA0E62}" sibTransId="{DAA9FC2D-C679-4821-B3FA-E269ED817E2A}"/>
    <dgm:cxn modelId="{DCE905EC-A06A-4E2C-98EE-F88569344AD6}" type="presOf" srcId="{0A87305C-7FC8-4E98-A5B8-89CBF674A567}" destId="{8D311AC1-0A48-4B36-A7DB-C374E3CB155D}" srcOrd="1" destOrd="0" presId="urn:microsoft.com/office/officeart/2005/8/layout/radial5"/>
    <dgm:cxn modelId="{083E59FD-BCA7-415D-ADE2-534605B3A894}" srcId="{2B31458C-5C06-4AFD-8B5F-25D8CB3DB93C}" destId="{4336F6B9-9824-45FE-A032-35CCED7D65BA}" srcOrd="2" destOrd="0" parTransId="{3ED5C211-BEE9-489A-9515-47C8E937AC2F}" sibTransId="{51660C7F-15EA-4729-A14F-328776465800}"/>
    <dgm:cxn modelId="{630F19CB-A8B1-4DD0-B79F-EC7E3CDBCDE7}" srcId="{850DBC61-1FBA-4D5D-A25C-59CF4B6BA929}" destId="{2B31458C-5C06-4AFD-8B5F-25D8CB3DB93C}" srcOrd="0" destOrd="0" parTransId="{E4269858-2EBA-49DC-8C9A-219129408786}" sibTransId="{CE5B8904-415E-46C4-9467-663E1A290974}"/>
    <dgm:cxn modelId="{CA93690F-5923-408D-A432-C7AE829E0418}" type="presOf" srcId="{25D28CA1-1455-4153-BE7C-B797BEFA0E62}" destId="{EF8B381B-CF5B-4AAB-B832-B3335526EE82}" srcOrd="0" destOrd="0" presId="urn:microsoft.com/office/officeart/2005/8/layout/radial5"/>
    <dgm:cxn modelId="{B52D5E53-A6E9-4479-B93F-75C85511F7ED}" type="presOf" srcId="{4336F6B9-9824-45FE-A032-35CCED7D65BA}" destId="{B15AD20F-3BFC-43FE-B185-546FD9FF6921}" srcOrd="0" destOrd="0" presId="urn:microsoft.com/office/officeart/2005/8/layout/radial5"/>
    <dgm:cxn modelId="{890F8E4A-3324-4ABF-9455-B1FEB47FDDBF}" type="presOf" srcId="{0A87305C-7FC8-4E98-A5B8-89CBF674A567}" destId="{DEA2FB90-060F-484A-8E88-494D6EF2F0C8}" srcOrd="0" destOrd="0" presId="urn:microsoft.com/office/officeart/2005/8/layout/radial5"/>
    <dgm:cxn modelId="{BC87E0AE-766B-432A-976B-C056E29619F2}" srcId="{2B31458C-5C06-4AFD-8B5F-25D8CB3DB93C}" destId="{97B29B86-F3A6-4D53-BD30-54926C734963}" srcOrd="1" destOrd="0" parTransId="{F8C73384-527F-4169-AF33-AD17ADEB65DB}" sibTransId="{EF9B10A6-BA65-4ECB-B217-7B54E4E0DC85}"/>
    <dgm:cxn modelId="{2CA61DB8-7FEC-4FFF-8A68-E57E7394F71D}" type="presOf" srcId="{2B31458C-5C06-4AFD-8B5F-25D8CB3DB93C}" destId="{F101B47B-38B4-4115-B1A4-8DD57DCC59FB}" srcOrd="0" destOrd="0" presId="urn:microsoft.com/office/officeart/2005/8/layout/radial5"/>
    <dgm:cxn modelId="{9FDE36A2-56F4-4BF6-A013-9205534AF4AF}" type="presOf" srcId="{F8C73384-527F-4169-AF33-AD17ADEB65DB}" destId="{929C89F2-A58E-4D5B-BC21-A8402202A433}" srcOrd="0" destOrd="0" presId="urn:microsoft.com/office/officeart/2005/8/layout/radial5"/>
    <dgm:cxn modelId="{94E6B149-B3F2-4A68-9B98-CBACCB859009}" type="presOf" srcId="{25D28CA1-1455-4153-BE7C-B797BEFA0E62}" destId="{16878C67-56D9-45C3-AEB2-BF60BC08B231}" srcOrd="1" destOrd="0" presId="urn:microsoft.com/office/officeart/2005/8/layout/radial5"/>
    <dgm:cxn modelId="{32D1F359-01CA-4B8A-8542-7668CD813440}" srcId="{2B31458C-5C06-4AFD-8B5F-25D8CB3DB93C}" destId="{BDDA57CB-C9BC-4049-AF2D-33D7212B1FC6}" srcOrd="0" destOrd="0" parTransId="{0A87305C-7FC8-4E98-A5B8-89CBF674A567}" sibTransId="{FB6F0AF2-FF06-4CB2-91F9-4795D1DFB183}"/>
    <dgm:cxn modelId="{83256B36-0469-47B2-BD2E-C0E9ED1B8F6B}" srcId="{850DBC61-1FBA-4D5D-A25C-59CF4B6BA929}" destId="{29E9373E-21BA-43FE-87EB-4FE8318DFC4A}" srcOrd="2" destOrd="0" parTransId="{10656F6B-7485-440B-91EC-E70019CFBD1A}" sibTransId="{087EF969-E9AC-44D8-B228-DBF6ADBE9FC9}"/>
    <dgm:cxn modelId="{02307B26-9C1A-4C1B-9814-07660CE81B33}" srcId="{850DBC61-1FBA-4D5D-A25C-59CF4B6BA929}" destId="{853D9E7F-2330-4647-BD3E-8FC4B780066F}" srcOrd="4" destOrd="0" parTransId="{49BB6872-28FA-4B3B-9C70-CB79E6AD4AAD}" sibTransId="{E41FF95D-8452-4995-9F8E-EAB0B517313C}"/>
    <dgm:cxn modelId="{054B47E6-7D6C-4313-8C61-99FB91B79380}" srcId="{850DBC61-1FBA-4D5D-A25C-59CF4B6BA929}" destId="{07A2D739-BB7F-462E-93D1-4E138DF5B25C}" srcOrd="3" destOrd="0" parTransId="{787EA69D-DB85-48A5-8D23-634896488187}" sibTransId="{EDEFB9D0-17D5-412F-A83E-28ED2AF5446E}"/>
    <dgm:cxn modelId="{8CB5D405-4EAA-47C0-BA3A-9833F29961E4}" type="presOf" srcId="{97B29B86-F3A6-4D53-BD30-54926C734963}" destId="{9E2B0A3D-FBA1-4630-B70C-30F3CE858220}" srcOrd="0" destOrd="0" presId="urn:microsoft.com/office/officeart/2005/8/layout/radial5"/>
    <dgm:cxn modelId="{7A751292-C014-4FB1-8BB6-51428C081846}" srcId="{850DBC61-1FBA-4D5D-A25C-59CF4B6BA929}" destId="{9DD6E205-E86A-4428-B300-E2F2C7DD4492}" srcOrd="1" destOrd="0" parTransId="{B490458A-2D0D-460A-8BB5-EB1750C13817}" sibTransId="{23347033-7DF2-4A92-A86D-801CC343892C}"/>
    <dgm:cxn modelId="{521A9770-C9DC-438F-B04B-CA78D8B32C1A}" type="presOf" srcId="{C5204D05-4F98-4D07-99AF-FF92723553F4}" destId="{3725A8F0-0CB0-4ADE-99A5-2DA261638017}" srcOrd="0" destOrd="0" presId="urn:microsoft.com/office/officeart/2005/8/layout/radial5"/>
    <dgm:cxn modelId="{F361946A-12D4-462E-AA94-EE56BFE8D7AD}" type="presParOf" srcId="{979C4E9E-9DE8-40CC-840A-7A425AF2B6C9}" destId="{F101B47B-38B4-4115-B1A4-8DD57DCC59FB}" srcOrd="0" destOrd="0" presId="urn:microsoft.com/office/officeart/2005/8/layout/radial5"/>
    <dgm:cxn modelId="{F897BC34-9596-42D2-9244-676E7AAFB542}" type="presParOf" srcId="{979C4E9E-9DE8-40CC-840A-7A425AF2B6C9}" destId="{DEA2FB90-060F-484A-8E88-494D6EF2F0C8}" srcOrd="1" destOrd="0" presId="urn:microsoft.com/office/officeart/2005/8/layout/radial5"/>
    <dgm:cxn modelId="{75CA69B3-25F9-42EE-9967-C8EC1C98E48B}" type="presParOf" srcId="{DEA2FB90-060F-484A-8E88-494D6EF2F0C8}" destId="{8D311AC1-0A48-4B36-A7DB-C374E3CB155D}" srcOrd="0" destOrd="0" presId="urn:microsoft.com/office/officeart/2005/8/layout/radial5"/>
    <dgm:cxn modelId="{371DCD58-D6C4-4C3E-8750-29667BECC4DE}" type="presParOf" srcId="{979C4E9E-9DE8-40CC-840A-7A425AF2B6C9}" destId="{CBB74734-B012-447E-A8F9-79ECA5442DD9}" srcOrd="2" destOrd="0" presId="urn:microsoft.com/office/officeart/2005/8/layout/radial5"/>
    <dgm:cxn modelId="{CD4637D1-152C-49D6-BBC2-B79C7DD27E55}" type="presParOf" srcId="{979C4E9E-9DE8-40CC-840A-7A425AF2B6C9}" destId="{929C89F2-A58E-4D5B-BC21-A8402202A433}" srcOrd="3" destOrd="0" presId="urn:microsoft.com/office/officeart/2005/8/layout/radial5"/>
    <dgm:cxn modelId="{EE775CCA-05CE-4A1E-8B4D-F81A8FD90BDF}" type="presParOf" srcId="{929C89F2-A58E-4D5B-BC21-A8402202A433}" destId="{6C44915F-D739-4DDD-9BCB-28B61B598154}" srcOrd="0" destOrd="0" presId="urn:microsoft.com/office/officeart/2005/8/layout/radial5"/>
    <dgm:cxn modelId="{643D8F7B-F0CA-4896-BDBE-3C436B7A20BB}" type="presParOf" srcId="{979C4E9E-9DE8-40CC-840A-7A425AF2B6C9}" destId="{9E2B0A3D-FBA1-4630-B70C-30F3CE858220}" srcOrd="4" destOrd="0" presId="urn:microsoft.com/office/officeart/2005/8/layout/radial5"/>
    <dgm:cxn modelId="{538F2F2A-5850-49F6-A830-DC3B8C452650}" type="presParOf" srcId="{979C4E9E-9DE8-40CC-840A-7A425AF2B6C9}" destId="{9205847E-8B95-4677-8138-18D61FAD5CF1}" srcOrd="5" destOrd="0" presId="urn:microsoft.com/office/officeart/2005/8/layout/radial5"/>
    <dgm:cxn modelId="{BDCE3542-7DE8-49EC-8AD3-836770CAC0FB}" type="presParOf" srcId="{9205847E-8B95-4677-8138-18D61FAD5CF1}" destId="{0C0547A0-7B61-453A-BA86-3194575BF58C}" srcOrd="0" destOrd="0" presId="urn:microsoft.com/office/officeart/2005/8/layout/radial5"/>
    <dgm:cxn modelId="{97072670-696C-48D7-ACA7-BCE6EDA09E36}" type="presParOf" srcId="{979C4E9E-9DE8-40CC-840A-7A425AF2B6C9}" destId="{B15AD20F-3BFC-43FE-B185-546FD9FF6921}" srcOrd="6" destOrd="0" presId="urn:microsoft.com/office/officeart/2005/8/layout/radial5"/>
    <dgm:cxn modelId="{810ECD81-6813-40EB-8FEA-101638E941BD}" type="presParOf" srcId="{979C4E9E-9DE8-40CC-840A-7A425AF2B6C9}" destId="{EF8B381B-CF5B-4AAB-B832-B3335526EE82}" srcOrd="7" destOrd="0" presId="urn:microsoft.com/office/officeart/2005/8/layout/radial5"/>
    <dgm:cxn modelId="{23DD20A6-865D-4168-868F-075F88C2174A}" type="presParOf" srcId="{EF8B381B-CF5B-4AAB-B832-B3335526EE82}" destId="{16878C67-56D9-45C3-AEB2-BF60BC08B231}" srcOrd="0" destOrd="0" presId="urn:microsoft.com/office/officeart/2005/8/layout/radial5"/>
    <dgm:cxn modelId="{E2D01501-6AD3-4B2E-A5BC-5AD132D329F1}" type="presParOf" srcId="{979C4E9E-9DE8-40CC-840A-7A425AF2B6C9}" destId="{3725A8F0-0CB0-4ADE-99A5-2DA261638017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DBC61-1FBA-4D5D-A25C-59CF4B6BA92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04D05-4F98-4D07-99AF-FF92723553F4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dirty="0" smtClean="0">
              <a:solidFill>
                <a:srgbClr val="003300"/>
              </a:solidFill>
            </a:rPr>
            <a:t>По созданию, исполнению полномочий и обеспечению деятельности комиссии по делам несовершеннолетних: </a:t>
          </a:r>
        </a:p>
        <a:p>
          <a:r>
            <a:rPr lang="ru-RU" sz="1200" i="1" dirty="0" smtClean="0">
              <a:solidFill>
                <a:srgbClr val="003300"/>
              </a:solidFill>
            </a:rPr>
            <a:t>667,9 тыс. руб. </a:t>
          </a:r>
        </a:p>
        <a:p>
          <a:r>
            <a:rPr lang="ru-RU" sz="1200" i="1" dirty="0" smtClean="0">
              <a:solidFill>
                <a:srgbClr val="003300"/>
              </a:solidFill>
            </a:rPr>
            <a:t>(исполнение – 100%)</a:t>
          </a:r>
          <a:endParaRPr lang="ru-RU" sz="1200" i="1" dirty="0">
            <a:solidFill>
              <a:srgbClr val="003300"/>
            </a:solidFill>
          </a:endParaRPr>
        </a:p>
      </dgm:t>
    </dgm:pt>
    <dgm:pt modelId="{25D28CA1-1455-4153-BE7C-B797BEFA0E62}" type="parTrans" cxnId="{0E0D8F2C-FDD5-440C-A6F5-23310C0E64BE}">
      <dgm:prSet/>
      <dgm:spPr/>
      <dgm:t>
        <a:bodyPr/>
        <a:lstStyle/>
        <a:p>
          <a:endParaRPr lang="ru-RU" dirty="0"/>
        </a:p>
      </dgm:t>
    </dgm:pt>
    <dgm:pt modelId="{DAA9FC2D-C679-4821-B3FA-E269ED817E2A}" type="sibTrans" cxnId="{0E0D8F2C-FDD5-440C-A6F5-23310C0E64BE}">
      <dgm:prSet/>
      <dgm:spPr/>
      <dgm:t>
        <a:bodyPr/>
        <a:lstStyle/>
        <a:p>
          <a:endParaRPr lang="ru-RU"/>
        </a:p>
      </dgm:t>
    </dgm:pt>
    <dgm:pt modelId="{9DD6E205-E86A-4428-B300-E2F2C7DD4492}">
      <dgm:prSet custScaleX="214553" custScaleY="113371" custRadScaleRad="82727" custRadScaleInc="0"/>
      <dgm:spPr/>
      <dgm:t>
        <a:bodyPr/>
        <a:lstStyle/>
        <a:p>
          <a:endParaRPr lang="ru-RU" dirty="0"/>
        </a:p>
      </dgm:t>
    </dgm:pt>
    <dgm:pt modelId="{B490458A-2D0D-460A-8BB5-EB1750C13817}" type="parTrans" cxnId="{7A751292-C014-4FB1-8BB6-51428C081846}">
      <dgm:prSet/>
      <dgm:spPr/>
      <dgm:t>
        <a:bodyPr/>
        <a:lstStyle/>
        <a:p>
          <a:endParaRPr lang="ru-RU"/>
        </a:p>
      </dgm:t>
    </dgm:pt>
    <dgm:pt modelId="{23347033-7DF2-4A92-A86D-801CC343892C}" type="sibTrans" cxnId="{7A751292-C014-4FB1-8BB6-51428C081846}">
      <dgm:prSet/>
      <dgm:spPr/>
      <dgm:t>
        <a:bodyPr/>
        <a:lstStyle/>
        <a:p>
          <a:endParaRPr lang="ru-RU"/>
        </a:p>
      </dgm:t>
    </dgm:pt>
    <dgm:pt modelId="{29E9373E-21BA-43FE-87EB-4FE8318DFC4A}">
      <dgm:prSet custScaleX="214553" custScaleY="113371" custRadScaleRad="82727" custRadScaleInc="0"/>
      <dgm:spPr/>
      <dgm:t>
        <a:bodyPr/>
        <a:lstStyle/>
        <a:p>
          <a:endParaRPr lang="ru-RU" dirty="0"/>
        </a:p>
      </dgm:t>
    </dgm:pt>
    <dgm:pt modelId="{10656F6B-7485-440B-91EC-E70019CFBD1A}" type="parTrans" cxnId="{83256B36-0469-47B2-BD2E-C0E9ED1B8F6B}">
      <dgm:prSet custLinFactNeighborX="26708" custLinFactNeighborY="632"/>
      <dgm:spPr/>
      <dgm:t>
        <a:bodyPr/>
        <a:lstStyle/>
        <a:p>
          <a:endParaRPr lang="ru-RU"/>
        </a:p>
      </dgm:t>
    </dgm:pt>
    <dgm:pt modelId="{087EF969-E9AC-44D8-B228-DBF6ADBE9FC9}" type="sibTrans" cxnId="{83256B36-0469-47B2-BD2E-C0E9ED1B8F6B}">
      <dgm:prSet/>
      <dgm:spPr/>
      <dgm:t>
        <a:bodyPr/>
        <a:lstStyle/>
        <a:p>
          <a:endParaRPr lang="ru-RU"/>
        </a:p>
      </dgm:t>
    </dgm:pt>
    <dgm:pt modelId="{07A2D739-BB7F-462E-93D1-4E138DF5B25C}">
      <dgm:prSet phldrT="[Текст]" phldr="1" custRadScaleRad="116959" custRadScaleInc="2492"/>
      <dgm:spPr/>
      <dgm:t>
        <a:bodyPr/>
        <a:lstStyle/>
        <a:p>
          <a:endParaRPr lang="ru-RU" dirty="0"/>
        </a:p>
      </dgm:t>
    </dgm:pt>
    <dgm:pt modelId="{787EA69D-DB85-48A5-8D23-634896488187}" type="parTrans" cxnId="{054B47E6-7D6C-4313-8C61-99FB91B79380}">
      <dgm:prSet/>
      <dgm:spPr/>
      <dgm:t>
        <a:bodyPr/>
        <a:lstStyle/>
        <a:p>
          <a:endParaRPr lang="ru-RU"/>
        </a:p>
      </dgm:t>
    </dgm:pt>
    <dgm:pt modelId="{EDEFB9D0-17D5-412F-A83E-28ED2AF5446E}" type="sibTrans" cxnId="{054B47E6-7D6C-4313-8C61-99FB91B79380}">
      <dgm:prSet/>
      <dgm:spPr/>
      <dgm:t>
        <a:bodyPr/>
        <a:lstStyle/>
        <a:p>
          <a:endParaRPr lang="ru-RU"/>
        </a:p>
      </dgm:t>
    </dgm:pt>
    <dgm:pt modelId="{853D9E7F-2330-4647-BD3E-8FC4B780066F}">
      <dgm:prSet phldrT="[Текст]" phldr="1" custRadScaleRad="116959" custRadScaleInc="2492"/>
      <dgm:spPr/>
      <dgm:t>
        <a:bodyPr/>
        <a:lstStyle/>
        <a:p>
          <a:endParaRPr lang="ru-RU" dirty="0"/>
        </a:p>
      </dgm:t>
    </dgm:pt>
    <dgm:pt modelId="{49BB6872-28FA-4B3B-9C70-CB79E6AD4AAD}" type="parTrans" cxnId="{02307B26-9C1A-4C1B-9814-07660CE81B33}">
      <dgm:prSet/>
      <dgm:spPr/>
      <dgm:t>
        <a:bodyPr/>
        <a:lstStyle/>
        <a:p>
          <a:endParaRPr lang="ru-RU"/>
        </a:p>
      </dgm:t>
    </dgm:pt>
    <dgm:pt modelId="{E41FF95D-8452-4995-9F8E-EAB0B517313C}" type="sibTrans" cxnId="{02307B26-9C1A-4C1B-9814-07660CE81B33}">
      <dgm:prSet/>
      <dgm:spPr/>
      <dgm:t>
        <a:bodyPr/>
        <a:lstStyle/>
        <a:p>
          <a:endParaRPr lang="ru-RU"/>
        </a:p>
      </dgm:t>
    </dgm:pt>
    <dgm:pt modelId="{979C4E9E-9DE8-40CC-840A-7A425AF2B6C9}" type="pres">
      <dgm:prSet presAssocID="{850DBC61-1FBA-4D5D-A25C-59CF4B6BA9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658EE-D59B-4B64-9AE6-5B1252B34457}" type="pres">
      <dgm:prSet presAssocID="{C5204D05-4F98-4D07-99AF-FF92723553F4}" presName="centerShape" presStyleLbl="node0" presStyleIdx="0" presStyleCnt="1" custScaleX="100000" custScaleY="75443" custLinFactNeighborX="1814" custLinFactNeighborY="-363"/>
      <dgm:spPr/>
      <dgm:t>
        <a:bodyPr/>
        <a:lstStyle/>
        <a:p>
          <a:endParaRPr lang="ru-RU"/>
        </a:p>
      </dgm:t>
    </dgm:pt>
  </dgm:ptLst>
  <dgm:cxnLst>
    <dgm:cxn modelId="{0E0D8F2C-FDD5-440C-A6F5-23310C0E64BE}" srcId="{850DBC61-1FBA-4D5D-A25C-59CF4B6BA929}" destId="{C5204D05-4F98-4D07-99AF-FF92723553F4}" srcOrd="0" destOrd="0" parTransId="{25D28CA1-1455-4153-BE7C-B797BEFA0E62}" sibTransId="{DAA9FC2D-C679-4821-B3FA-E269ED817E2A}"/>
    <dgm:cxn modelId="{054B47E6-7D6C-4313-8C61-99FB91B79380}" srcId="{850DBC61-1FBA-4D5D-A25C-59CF4B6BA929}" destId="{07A2D739-BB7F-462E-93D1-4E138DF5B25C}" srcOrd="3" destOrd="0" parTransId="{787EA69D-DB85-48A5-8D23-634896488187}" sibTransId="{EDEFB9D0-17D5-412F-A83E-28ED2AF5446E}"/>
    <dgm:cxn modelId="{5C6626F5-89B1-4599-A373-8097392C58CD}" type="presOf" srcId="{C5204D05-4F98-4D07-99AF-FF92723553F4}" destId="{943658EE-D59B-4B64-9AE6-5B1252B34457}" srcOrd="0" destOrd="0" presId="urn:microsoft.com/office/officeart/2005/8/layout/radial5"/>
    <dgm:cxn modelId="{83256B36-0469-47B2-BD2E-C0E9ED1B8F6B}" srcId="{850DBC61-1FBA-4D5D-A25C-59CF4B6BA929}" destId="{29E9373E-21BA-43FE-87EB-4FE8318DFC4A}" srcOrd="2" destOrd="0" parTransId="{10656F6B-7485-440B-91EC-E70019CFBD1A}" sibTransId="{087EF969-E9AC-44D8-B228-DBF6ADBE9FC9}"/>
    <dgm:cxn modelId="{7A751292-C014-4FB1-8BB6-51428C081846}" srcId="{850DBC61-1FBA-4D5D-A25C-59CF4B6BA929}" destId="{9DD6E205-E86A-4428-B300-E2F2C7DD4492}" srcOrd="1" destOrd="0" parTransId="{B490458A-2D0D-460A-8BB5-EB1750C13817}" sibTransId="{23347033-7DF2-4A92-A86D-801CC343892C}"/>
    <dgm:cxn modelId="{1897DABA-826D-4EF3-982A-3775FB2C3B82}" type="presOf" srcId="{850DBC61-1FBA-4D5D-A25C-59CF4B6BA929}" destId="{979C4E9E-9DE8-40CC-840A-7A425AF2B6C9}" srcOrd="0" destOrd="0" presId="urn:microsoft.com/office/officeart/2005/8/layout/radial5"/>
    <dgm:cxn modelId="{02307B26-9C1A-4C1B-9814-07660CE81B33}" srcId="{850DBC61-1FBA-4D5D-A25C-59CF4B6BA929}" destId="{853D9E7F-2330-4647-BD3E-8FC4B780066F}" srcOrd="4" destOrd="0" parTransId="{49BB6872-28FA-4B3B-9C70-CB79E6AD4AAD}" sibTransId="{E41FF95D-8452-4995-9F8E-EAB0B517313C}"/>
    <dgm:cxn modelId="{5125FACD-502D-4D05-A26B-F21297B05AC7}" type="presParOf" srcId="{979C4E9E-9DE8-40CC-840A-7A425AF2B6C9}" destId="{943658EE-D59B-4B64-9AE6-5B1252B34457}" srcOrd="0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421274E-22F0-4F18-80E4-F274C4A7EDF3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964427-B3F7-43DC-A103-0BA0799EBEE4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0.82995</cdr:y>
    </cdr:from>
    <cdr:to>
      <cdr:x>0.55556</cdr:x>
      <cdr:y>0.8863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2942" y="4532330"/>
          <a:ext cx="364337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rPr>
            <a:t>объем отгруженной продукции , %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ea typeface="Segoe UI Black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17A9B-CA21-4DBB-ACF9-DBD91A03F1E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3C3F0-DA22-43C8-BC98-B4CDD69D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5" name="Rectangle 7"/>
          <p:cNvSpPr txBox="1">
            <a:spLocks noGrp="1" noChangeArrowheads="1"/>
          </p:cNvSpPr>
          <p:nvPr/>
        </p:nvSpPr>
        <p:spPr bwMode="auto">
          <a:xfrm>
            <a:off x="3883486" y="8685559"/>
            <a:ext cx="297291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49923B0C-D123-4DA9-B3E9-68869234688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D5E1-8A00-4CD8-8758-D5A92C3D716E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4F00-399E-4BDC-A0ED-99C9ECE0F0D7}" type="datetimeFigureOut">
              <a:rPr lang="ru-RU" smtClean="0"/>
              <a:pPr/>
              <a:t>07.05.2020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jpe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12" Type="http://schemas.openxmlformats.org/officeDocument/2006/relationships/diagramData" Target="../diagrams/data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png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5.jpeg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6.jpeg"/><Relationship Id="rId7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00px-Стела_'Город_воинской_славы_Ржев'"/>
          <p:cNvPicPr>
            <a:picLocks noChangeAspect="1" noChangeArrowheads="1"/>
          </p:cNvPicPr>
          <p:nvPr/>
        </p:nvPicPr>
        <p:blipFill>
          <a:blip r:embed="rId2">
            <a:lum bright="18000" contrast="-14000"/>
          </a:blip>
          <a:srcRect/>
          <a:stretch>
            <a:fillRect/>
          </a:stretch>
        </p:blipFill>
        <p:spPr bwMode="auto">
          <a:xfrm>
            <a:off x="642910" y="1571612"/>
            <a:ext cx="80010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142976" y="21429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142852"/>
            <a:ext cx="5500726" cy="1071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348" y="5500702"/>
            <a:ext cx="7858180" cy="78581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К проекту решения ржевской городской думы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«Об утверждении отчета об исполнении Бюджета муниципального образования тверской области города ржев за </a:t>
            </a:r>
            <a:r>
              <a:rPr lang="ru-RU" sz="1600" b="1" cap="all" baseline="0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2019 год»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072362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Потребительский рынок ,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1465021"/>
            <a:ext cx="79296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Тверьстата оборот розничной торговли крупных и средних предприятий за 2019 год составил  3 166,4млн.руб., к соответствующему периоду прошлого года он увеличился на 12,4%.</a:t>
            </a:r>
          </a:p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 крупных и средних предприятий за 2019 год сократился на 7,3% по сравнению с аналогичным периодом прошлого года и составил 8,2 млн.руб.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3163856"/>
              </p:ext>
            </p:extLst>
          </p:nvPr>
        </p:nvGraphicFramePr>
        <p:xfrm>
          <a:off x="1643042" y="3643313"/>
          <a:ext cx="6096000" cy="219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44743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товаров и услуг</a:t>
                      </a: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(групп товаров и услуг)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Индексы цен (тарифов) к предыдущему месяцу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 соответствующему месяцу </a:t>
                      </a:r>
                      <a:r>
                        <a:rPr lang="ru-RU" sz="1050" b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предыдущего года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Бытовые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4612" y="2928934"/>
            <a:ext cx="40719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Сводные индексы потребительских цен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 Тверской области (2019 год)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78661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1285860"/>
            <a:ext cx="79296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города Ржева на начало 2020 года составила 57 570 чел.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988840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естественного движения населения, чел.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414069"/>
              </p:ext>
            </p:extLst>
          </p:nvPr>
        </p:nvGraphicFramePr>
        <p:xfrm>
          <a:off x="642911" y="2636912"/>
          <a:ext cx="7817521" cy="343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503"/>
                <a:gridCol w="1460415"/>
                <a:gridCol w="1288603"/>
              </a:tblGrid>
              <a:tr h="637920"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4439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4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5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 на 1 тыс.человек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 на 1 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Убыло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9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Миграционный прирост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-251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безработицы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857224" y="1357298"/>
            <a:ext cx="79438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541338" algn="just"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службе занятости по состоянию на 01.01.2020г. зарегистрировано    183 чел. в целях поиска подходящей работы, из них безработных – 133 чел. Коэффициент напряженности на рынке труда 0,3.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779494"/>
            <a:ext cx="36433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Уровень безработицы , %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285" y="2351173"/>
            <a:ext cx="37862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Количество вакансий, ед.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338092788"/>
              </p:ext>
            </p:extLst>
          </p:nvPr>
        </p:nvGraphicFramePr>
        <p:xfrm>
          <a:off x="642910" y="3212976"/>
          <a:ext cx="31683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797921712"/>
              </p:ext>
            </p:extLst>
          </p:nvPr>
        </p:nvGraphicFramePr>
        <p:xfrm>
          <a:off x="5394695" y="2817276"/>
          <a:ext cx="3296596" cy="389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072362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2078" y="1340323"/>
            <a:ext cx="7929618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Фонд начисленной заработной платы всех работников по крупным и средним предприятиям города Ржева за 2019 года увеличился на 9,0 % по сравнению с соответствующим периодом прошлого года и составил 5,1 млрд. руб. Рост среднемесячной заработной платы за 2019 год составил 7,1 % к соответствующему периоду 2018 года. </a:t>
            </a:r>
          </a:p>
          <a:p>
            <a:pPr indent="542925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Величина прожиточного минимума за 4 квартал 2019 года  по Тверской области составила: для трудоспособного населения – 11 233,88 руб.; для пенсионеров – 8 632,69 руб.;</a:t>
            </a:r>
          </a:p>
          <a:p>
            <a:pPr indent="542925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40719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Среднесписочная численность, чел.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5389" y="2654147"/>
            <a:ext cx="385768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Среднемесячная заработная плата, руб.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52638136"/>
              </p:ext>
            </p:extLst>
          </p:nvPr>
        </p:nvGraphicFramePr>
        <p:xfrm>
          <a:off x="5000628" y="3011384"/>
          <a:ext cx="3571900" cy="36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498922040"/>
              </p:ext>
            </p:extLst>
          </p:nvPr>
        </p:nvGraphicFramePr>
        <p:xfrm>
          <a:off x="857224" y="3214686"/>
          <a:ext cx="342902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ROl2zSweoh8Vecz1ou5n6hjq2dvxiU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72008"/>
            <a:ext cx="3000396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1428736"/>
            <a:ext cx="4857784" cy="2786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Общие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характеристики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2019 год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 noGrp="1"/>
          </p:cNvGraphicFramePr>
          <p:nvPr/>
        </p:nvGraphicFramePr>
        <p:xfrm>
          <a:off x="500035" y="1571612"/>
          <a:ext cx="8286808" cy="4052981"/>
        </p:xfrm>
        <a:graphic>
          <a:graphicData uri="http://schemas.openxmlformats.org/drawingml/2006/table">
            <a:tbl>
              <a:tblPr/>
              <a:tblGrid>
                <a:gridCol w="428627"/>
                <a:gridCol w="7858181"/>
              </a:tblGrid>
              <a:tr h="500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38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092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048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92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Lucida Calligraphy" pitchFamily="66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214290"/>
            <a:ext cx="6786610" cy="1000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задачи и приоритетные направления бюджетной политики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2019 год и на плановый период</a:t>
            </a:r>
            <a:r>
              <a:rPr lang="ru-RU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2020-2021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428596" y="1321941"/>
          <a:ext cx="8501122" cy="5209601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5287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1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2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+mn-lt"/>
                          <a:cs typeface="Arial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+mn-lt"/>
                          <a:cs typeface="Arial" charset="0"/>
                        </a:rPr>
                        <a:t>      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 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+mn-lt"/>
                          <a:cs typeface="Arial" charset="0"/>
                        </a:rPr>
                        <a:t>       проведения муниципального земельного контроля;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 Обеспечение оптимальных условий для ведения бизнеса на территории города Ржева;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7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 Увеличение доходов от использования и продажи имущества, за счет повышения эффективности управления муниципальной собственностью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: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+mn-lt"/>
                          <a:cs typeface="Arial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+mn-lt"/>
                          <a:cs typeface="Arial" charset="0"/>
                        </a:rPr>
                        <a:t>       активизации работы по организации и проведению торгов по предоставлению права на заключение договоров аренды муниципального имущества;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+mn-lt"/>
                          <a:cs typeface="Arial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+mn-lt"/>
                          <a:cs typeface="Arial" charset="0"/>
                        </a:rPr>
                        <a:t>       проведения претензионно-исковой работы;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Arial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charset="0"/>
                        </a:rPr>
                        <a:t> Продолжение работы по оптимизации налоговых льгот и освобождений.</a:t>
                      </a: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00166" y="357166"/>
            <a:ext cx="7143800" cy="642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мероприятия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по повышению доходов бюджета города ржева</a:t>
            </a:r>
            <a:endParaRPr kumimoji="0" lang="ru-RU" b="1" i="0" u="none" kern="1200" cap="all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85723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285728"/>
            <a:ext cx="6786610" cy="642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параметры бюджета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</a:t>
            </a:r>
            <a:r>
              <a:rPr lang="ru-RU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7" name="Group 154"/>
          <p:cNvGraphicFramePr>
            <a:graphicFrameLocks noGrp="1"/>
          </p:cNvGraphicFramePr>
          <p:nvPr/>
        </p:nvGraphicFramePr>
        <p:xfrm>
          <a:off x="142844" y="1142984"/>
          <a:ext cx="8858312" cy="5581272"/>
        </p:xfrm>
        <a:graphic>
          <a:graphicData uri="http://schemas.openxmlformats.org/drawingml/2006/table">
            <a:tbl>
              <a:tblPr/>
              <a:tblGrid>
                <a:gridCol w="2862030"/>
                <a:gridCol w="995622"/>
                <a:gridCol w="1500198"/>
                <a:gridCol w="1000132"/>
                <a:gridCol w="785818"/>
                <a:gridCol w="857256"/>
                <a:gridCol w="857256"/>
              </a:tblGrid>
              <a:tr h="11430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Утвержденный план на 2019 год с учетом уточнений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(решение Ржевской городской Думы от 20.12.2018 № 278 в ред. от 26.12.2019)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Исполнено за 2019 год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испол-нения </a:t>
                      </a:r>
                      <a:r>
                        <a:rPr lang="ru-RU" sz="1000" b="0" dirty="0" smtClean="0">
                          <a:latin typeface="+mn-lt"/>
                          <a:cs typeface="Times New Roman" pitchFamily="18" charset="0"/>
                        </a:rPr>
                        <a:t>(гр.4/ гр.3)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Откло-нение (+, - ) 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+mn-lt"/>
                          <a:cs typeface="Times New Roman" pitchFamily="18" charset="0"/>
                        </a:rPr>
                        <a:t>(гр.4</a:t>
                      </a:r>
                      <a:r>
                        <a:rPr lang="ru-RU" sz="10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+mn-lt"/>
                          <a:cs typeface="Times New Roman" pitchFamily="18" charset="0"/>
                        </a:rPr>
                        <a:t>– гр.3)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Темп роста к уровню 2018 года </a:t>
                      </a:r>
                      <a:r>
                        <a:rPr lang="ru-RU" sz="1000" b="0" dirty="0" smtClean="0">
                          <a:latin typeface="+mn-lt"/>
                          <a:cs typeface="Times New Roman" pitchFamily="18" charset="0"/>
                        </a:rPr>
                        <a:t>(гр.4 / гр.2 * 100%),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</a:tr>
              <a:tr h="166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588"/>
                      </a:srgb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1 088 666,4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1 470 199,6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1 270 437,4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86,4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-199 762,2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116,7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Налоговые и неналоговые доходы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466 657,1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503 778,1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498 929,0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99,0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-4 849,1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2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Налоговые и неналоговые доходы без дополнительного норматива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322 854,2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340 687,6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330 291,3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-10 396,3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102,3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Безвозмездные поступления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622 009,3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966 421,5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771 508,4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-194 913,1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1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6 423,8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10 431,0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10 431,0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162,4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613 601,7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953 430,5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759 591,4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-193 839,1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Доходы от иной деятельности</a:t>
                      </a:r>
                    </a:p>
                  </a:txBody>
                  <a:tcPr marR="72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1 984,3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2 560,0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1 486,0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-1 074,0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Расходы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1 094 612,9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516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602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1 287 301,2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-229 301,3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местного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475 878,8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555 965,7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520 805,6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93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-35 160,1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109,4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областного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590 257,6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921 177,3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729 444,3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-191 733,0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0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22 079,0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32 253,2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31 470,3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- 782,9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142,5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50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предпринимательской деятельности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6 397,5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7 206,3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5 580,9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- 1625,4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87,2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-5 946,5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-46 402,9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-16 863,8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29 539,1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080" y="857232"/>
          <a:ext cx="906392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285728"/>
            <a:ext cx="6786610" cy="64294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Основные параметры бюджета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2018-2019 годах</a:t>
            </a:r>
            <a:endParaRPr lang="ru-RU" sz="1800" b="1" cap="all" baseline="0" dirty="0" smtClean="0"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RT_1844912157"/>
          <p:cNvPicPr>
            <a:picLocks noChangeAspect="1" noChangeArrowheads="1"/>
          </p:cNvPicPr>
          <p:nvPr/>
        </p:nvPicPr>
        <p:blipFill>
          <a:blip r:embed="rId3">
            <a:lum bright="12000" contrast="-38000"/>
          </a:blip>
          <a:srcRect/>
          <a:stretch>
            <a:fillRect/>
          </a:stretch>
        </p:blipFill>
        <p:spPr bwMode="auto">
          <a:xfrm>
            <a:off x="5357818" y="4286256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1428736"/>
            <a:ext cx="4857784" cy="2214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Доходы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за 2019 год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4643446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Вводная часть</a:t>
            </a:r>
            <a:endParaRPr lang="ru-RU" sz="28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7236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3108" y="1285860"/>
            <a:ext cx="4857784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формируются в соответствии с 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14348" y="1785926"/>
            <a:ext cx="2500330" cy="50323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dirty="0">
                <a:latin typeface="+mj-lt"/>
              </a:rPr>
              <a:t>Бюджетным законодательством </a:t>
            </a:r>
          </a:p>
          <a:p>
            <a:pPr algn="ctr" defTabSz="914400"/>
            <a:r>
              <a:rPr lang="ru-RU" sz="1200" dirty="0">
                <a:latin typeface="+mj-lt"/>
              </a:rPr>
              <a:t>Российской Федерации 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571868" y="1928802"/>
            <a:ext cx="2143140" cy="5048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 dirty="0">
                <a:latin typeface="+mj-lt"/>
              </a:rPr>
              <a:t>Законодательством </a:t>
            </a:r>
          </a:p>
          <a:p>
            <a:pPr algn="ctr" defTabSz="914400"/>
            <a:r>
              <a:rPr lang="ru-RU" sz="1200" dirty="0">
                <a:latin typeface="+mj-lt"/>
              </a:rPr>
              <a:t>о налогах и сборах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072198" y="2071678"/>
            <a:ext cx="2286016" cy="5048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 dirty="0">
                <a:latin typeface="+mj-lt"/>
              </a:rPr>
              <a:t>Законодательством об иных </a:t>
            </a:r>
          </a:p>
          <a:p>
            <a:pPr algn="ctr" defTabSz="914400"/>
            <a:r>
              <a:rPr lang="ru-RU" sz="1200" dirty="0">
                <a:latin typeface="+mj-lt"/>
              </a:rPr>
              <a:t>обязательных платежах </a:t>
            </a:r>
          </a:p>
        </p:txBody>
      </p:sp>
      <p:pic>
        <p:nvPicPr>
          <p:cNvPr id="14" name="Picture 20" descr="130934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2428868"/>
            <a:ext cx="1785950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5" descr="aSANT4GJpNU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86182" y="2571744"/>
            <a:ext cx="1714512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6" descr="21967_227x22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388" y="2714620"/>
            <a:ext cx="1714512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786050" y="4500570"/>
            <a:ext cx="3500462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основе: 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785786" y="5072074"/>
            <a:ext cx="2214578" cy="71913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dirty="0"/>
              <a:t>Показателей  прогноза </a:t>
            </a:r>
          </a:p>
          <a:p>
            <a:pPr algn="ctr" defTabSz="914400"/>
            <a:r>
              <a:rPr lang="ru-RU" sz="1200" dirty="0"/>
              <a:t>социально-экономического </a:t>
            </a:r>
          </a:p>
          <a:p>
            <a:pPr algn="ctr" defTabSz="914400"/>
            <a:r>
              <a:rPr lang="ru-RU" sz="1200" dirty="0"/>
              <a:t>развития города Ржева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3286116" y="5357826"/>
            <a:ext cx="2571768" cy="78581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dirty="0"/>
              <a:t>Прогнозных расчетов, </a:t>
            </a:r>
          </a:p>
          <a:p>
            <a:pPr algn="ctr" defTabSz="914400"/>
            <a:r>
              <a:rPr lang="ru-RU" sz="1200" dirty="0"/>
              <a:t>предоставленных главными </a:t>
            </a:r>
          </a:p>
          <a:p>
            <a:pPr algn="ctr" defTabSz="914400"/>
            <a:r>
              <a:rPr lang="ru-RU" sz="1200" dirty="0"/>
              <a:t>администраторами доходов </a:t>
            </a:r>
          </a:p>
          <a:p>
            <a:pPr algn="ctr" defTabSz="914400"/>
            <a:r>
              <a:rPr lang="ru-RU" sz="1200" dirty="0"/>
              <a:t>бюджета города Ржева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6143637" y="5572140"/>
            <a:ext cx="2286016" cy="71913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  <a:alpha val="47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dirty="0"/>
              <a:t>Показателей статистической </a:t>
            </a:r>
          </a:p>
          <a:p>
            <a:pPr algn="ctr" defTabSz="914400"/>
            <a:r>
              <a:rPr lang="ru-RU" sz="1200" dirty="0"/>
              <a:t>и налоговой отчетности </a:t>
            </a:r>
          </a:p>
          <a:p>
            <a:pPr algn="ctr" defTabSz="914400"/>
            <a:r>
              <a:rPr lang="ru-RU" sz="1200" dirty="0"/>
              <a:t>по городу Ржеву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71604" y="500042"/>
            <a:ext cx="6572296" cy="42862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357158" y="1000108"/>
            <a:ext cx="4143404" cy="522634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j-lt"/>
              </a:rPr>
              <a:t>Налоговые доходы</a:t>
            </a:r>
          </a:p>
          <a:p>
            <a:pPr algn="ctr">
              <a:defRPr/>
            </a:pPr>
            <a:r>
              <a:rPr lang="ru-RU" sz="1400" dirty="0">
                <a:latin typeface="+mj-lt"/>
              </a:rPr>
              <a:t> </a:t>
            </a:r>
            <a:r>
              <a:rPr lang="ru-RU" sz="1400" b="1" i="1" dirty="0">
                <a:latin typeface="+mj-lt"/>
              </a:rPr>
              <a:t>(ст.61.2 БК РФ)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4572000" y="1000108"/>
            <a:ext cx="2736850" cy="522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j-lt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>
                <a:latin typeface="+mj-lt"/>
              </a:rPr>
              <a:t> </a:t>
            </a:r>
            <a:r>
              <a:rPr lang="ru-RU" sz="1400" b="1" i="1" dirty="0">
                <a:latin typeface="+mj-lt"/>
              </a:rPr>
              <a:t>(ст.62 БК РФ)</a:t>
            </a: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7358082" y="1000108"/>
            <a:ext cx="1692275" cy="671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(ст.41 БК РФ)</a:t>
            </a: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357158" y="1571612"/>
            <a:ext cx="2954367" cy="3738900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</a:rPr>
              <a:t>Доходы в виде отчислений</a:t>
            </a:r>
            <a:r>
              <a:rPr lang="ru-RU" sz="1100" b="1" dirty="0"/>
              <a:t> </a:t>
            </a: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от федеральных и региональных налогов и сборов</a:t>
            </a:r>
            <a:r>
              <a:rPr lang="ru-RU" sz="1100" b="1" dirty="0"/>
              <a:t> </a:t>
            </a:r>
            <a:r>
              <a:rPr lang="ru-RU" sz="1100" b="1" dirty="0">
                <a:solidFill>
                  <a:srgbClr val="800000"/>
                </a:solidFill>
              </a:rPr>
              <a:t>по нормативам, установленным в соответствии с бюджетным законодательством</a:t>
            </a:r>
            <a:r>
              <a:rPr lang="ru-RU" sz="1100" b="1" dirty="0"/>
              <a:t>:</a:t>
            </a:r>
          </a:p>
          <a:p>
            <a:pPr algn="ctr">
              <a:defRPr/>
            </a:pPr>
            <a:endParaRPr lang="ru-RU" sz="500" b="1" dirty="0"/>
          </a:p>
          <a:p>
            <a:pPr eaLnBrk="0" hangingPunct="0">
              <a:buFontTx/>
              <a:buChar char="•"/>
              <a:defRPr/>
            </a:pPr>
            <a:r>
              <a:rPr lang="ru-RU" sz="1100" dirty="0"/>
              <a:t> </a:t>
            </a:r>
            <a:r>
              <a:rPr lang="ru-RU" sz="1000" dirty="0"/>
              <a:t>Налога на доходы физических лиц </a:t>
            </a:r>
          </a:p>
          <a:p>
            <a:pPr eaLnBrk="0" hangingPunct="0">
              <a:defRPr/>
            </a:pPr>
            <a:r>
              <a:rPr lang="ru-RU" sz="1000" dirty="0" smtClean="0">
                <a:solidFill>
                  <a:srgbClr val="800000"/>
                </a:solidFill>
              </a:rPr>
              <a:t>(по </a:t>
            </a:r>
            <a:r>
              <a:rPr lang="ru-RU" sz="1000" dirty="0">
                <a:solidFill>
                  <a:srgbClr val="800000"/>
                </a:solidFill>
              </a:rPr>
              <a:t>нормативу </a:t>
            </a:r>
            <a:r>
              <a:rPr lang="ru-RU" sz="1000" i="1" dirty="0" smtClean="0">
                <a:solidFill>
                  <a:srgbClr val="800000"/>
                </a:solidFill>
              </a:rPr>
              <a:t>36,35</a:t>
            </a:r>
            <a:r>
              <a:rPr lang="ru-RU" sz="1000" dirty="0" smtClean="0">
                <a:solidFill>
                  <a:srgbClr val="800000"/>
                </a:solidFill>
              </a:rPr>
              <a:t>%,);</a:t>
            </a:r>
            <a:endParaRPr lang="ru-RU" sz="1000" dirty="0">
              <a:solidFill>
                <a:srgbClr val="800000"/>
              </a:solidFill>
            </a:endParaRPr>
          </a:p>
          <a:p>
            <a:pPr eaLnBrk="0" hangingPunct="0">
              <a:defRPr/>
            </a:pPr>
            <a:endParaRPr lang="ru-RU" sz="500" dirty="0">
              <a:solidFill>
                <a:srgbClr val="800000"/>
              </a:solidFill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000" dirty="0" smtClean="0"/>
              <a:t> Доходов </a:t>
            </a:r>
            <a:r>
              <a:rPr lang="ru-RU" sz="1000" dirty="0"/>
              <a:t>от уплаты акцизов на дизельное топливо, </a:t>
            </a:r>
            <a:r>
              <a:rPr lang="ru-RU" sz="1000" dirty="0" smtClean="0"/>
              <a:t>моторные </a:t>
            </a:r>
            <a:r>
              <a:rPr lang="ru-RU" sz="1000" dirty="0"/>
              <a:t>масла, автомобильный и прямогонный бензин;</a:t>
            </a:r>
          </a:p>
          <a:p>
            <a:pPr eaLnBrk="0" hangingPunct="0">
              <a:defRPr/>
            </a:pPr>
            <a:r>
              <a:rPr lang="ru-RU" sz="1000" dirty="0" smtClean="0">
                <a:solidFill>
                  <a:srgbClr val="800000"/>
                </a:solidFill>
              </a:rPr>
              <a:t>(по нормативу </a:t>
            </a:r>
            <a:r>
              <a:rPr lang="ru-RU" sz="1000" i="1" dirty="0" smtClean="0">
                <a:solidFill>
                  <a:srgbClr val="800000"/>
                </a:solidFill>
              </a:rPr>
              <a:t>0,0856</a:t>
            </a:r>
            <a:r>
              <a:rPr lang="ru-RU" sz="1000" dirty="0" smtClean="0">
                <a:solidFill>
                  <a:srgbClr val="800000"/>
                </a:solidFill>
              </a:rPr>
              <a:t>%);</a:t>
            </a:r>
          </a:p>
          <a:p>
            <a:pPr eaLnBrk="0" hangingPunct="0">
              <a:defRPr/>
            </a:pPr>
            <a:endParaRPr lang="ru-RU" sz="600" dirty="0">
              <a:solidFill>
                <a:srgbClr val="800000"/>
              </a:solidFill>
            </a:endParaRPr>
          </a:p>
          <a:p>
            <a:pPr eaLnBrk="0" hangingPunct="0">
              <a:defRPr/>
            </a:pPr>
            <a:r>
              <a:rPr lang="ru-RU" sz="1000" dirty="0">
                <a:solidFill>
                  <a:srgbClr val="800000"/>
                </a:solidFill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</a:rPr>
              <a:t>100</a:t>
            </a:r>
            <a:r>
              <a:rPr lang="ru-RU" sz="1000" dirty="0">
                <a:solidFill>
                  <a:srgbClr val="800000"/>
                </a:solidFill>
              </a:rPr>
              <a:t>%: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Единого налога на вмененный доход для отдельных видов деятельности;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Единого сельскохозяйственного налога;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Налога, взимаемого в связи с применением патентной системы налогообложения;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Государственной пошлины;</a:t>
            </a:r>
          </a:p>
          <a:p>
            <a:pPr eaLnBrk="0" hangingPunct="0">
              <a:buFontTx/>
              <a:buChar char="•"/>
              <a:defRPr/>
            </a:pPr>
            <a:endParaRPr lang="ru-RU" sz="600" dirty="0"/>
          </a:p>
          <a:p>
            <a:pPr>
              <a:defRPr/>
            </a:pPr>
            <a:r>
              <a:rPr lang="ru-RU" sz="1000" dirty="0">
                <a:solidFill>
                  <a:srgbClr val="800000"/>
                </a:solidFill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</a:rPr>
              <a:t>90</a:t>
            </a:r>
            <a:r>
              <a:rPr lang="ru-RU" sz="1000" dirty="0">
                <a:solidFill>
                  <a:srgbClr val="800000"/>
                </a:solidFill>
              </a:rPr>
              <a:t>%:</a:t>
            </a:r>
          </a:p>
          <a:p>
            <a:pPr>
              <a:buFontTx/>
              <a:buChar char="•"/>
              <a:defRPr/>
            </a:pPr>
            <a:r>
              <a:rPr lang="ru-RU" sz="1000" dirty="0"/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3357554" y="1571612"/>
            <a:ext cx="1143008" cy="2246183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налоги</a:t>
            </a:r>
            <a:r>
              <a:rPr lang="ru-RU" sz="1000" b="1" dirty="0"/>
              <a:t>,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800000"/>
                </a:solidFill>
              </a:rPr>
              <a:t>полностью зачисляемые</a:t>
            </a:r>
            <a:r>
              <a:rPr lang="ru-RU" sz="1000" dirty="0">
                <a:solidFill>
                  <a:srgbClr val="800000"/>
                </a:solidFill>
              </a:rPr>
              <a:t> 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800000"/>
                </a:solidFill>
              </a:rPr>
              <a:t>в бюджет города</a:t>
            </a:r>
            <a:r>
              <a:rPr lang="ru-RU" sz="1000" b="1" dirty="0"/>
              <a:t>:</a:t>
            </a:r>
          </a:p>
          <a:p>
            <a:pPr algn="ctr">
              <a:defRPr/>
            </a:pPr>
            <a:endParaRPr lang="ru-RU" sz="1000" b="1" dirty="0"/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1000" dirty="0"/>
          </a:p>
          <a:p>
            <a:pPr eaLnBrk="0" hangingPunct="0">
              <a:buFontTx/>
              <a:buChar char="•"/>
              <a:defRPr/>
            </a:pPr>
            <a:r>
              <a:rPr lang="ru-RU" sz="1000" dirty="0"/>
              <a:t> Земельный налог</a:t>
            </a: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4572000" y="1571612"/>
            <a:ext cx="2714644" cy="3785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800000"/>
                </a:solidFill>
                <a:cs typeface="Times New Roman" pitchFamily="18" charset="0"/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  <a:cs typeface="Times New Roman" pitchFamily="18" charset="0"/>
              </a:rPr>
              <a:t>55</a:t>
            </a:r>
            <a:r>
              <a:rPr lang="ru-RU" sz="1000" dirty="0">
                <a:solidFill>
                  <a:srgbClr val="800000"/>
                </a:solidFill>
                <a:cs typeface="Times New Roman" pitchFamily="18" charset="0"/>
              </a:rPr>
              <a:t>%: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cs typeface="Times New Roman" pitchFamily="18" charset="0"/>
              </a:rPr>
              <a:t> Плата за негативное воздействие на окружающую среду;</a:t>
            </a:r>
          </a:p>
          <a:p>
            <a:pPr>
              <a:defRPr/>
            </a:pPr>
            <a:endParaRPr lang="ru-RU" sz="50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solidFill>
                  <a:srgbClr val="800000"/>
                </a:solidFill>
                <a:cs typeface="Times New Roman" pitchFamily="18" charset="0"/>
              </a:rPr>
              <a:t>По </a:t>
            </a:r>
            <a:r>
              <a:rPr lang="ru-RU" sz="1000" dirty="0">
                <a:solidFill>
                  <a:srgbClr val="800000"/>
                </a:solidFill>
                <a:cs typeface="Times New Roman" pitchFamily="18" charset="0"/>
              </a:rPr>
              <a:t>нормативу — </a:t>
            </a:r>
            <a:r>
              <a:rPr lang="ru-RU" sz="1000" i="1" dirty="0">
                <a:solidFill>
                  <a:srgbClr val="800000"/>
                </a:solidFill>
                <a:cs typeface="Times New Roman" pitchFamily="18" charset="0"/>
              </a:rPr>
              <a:t>50</a:t>
            </a:r>
            <a:r>
              <a:rPr lang="ru-RU" sz="1000" dirty="0">
                <a:solidFill>
                  <a:srgbClr val="800000"/>
                </a:solidFill>
                <a:cs typeface="Times New Roman" pitchFamily="18" charset="0"/>
              </a:rPr>
              <a:t>%: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>
                <a:cs typeface="Times New Roman" pitchFamily="18" charset="0"/>
              </a:rPr>
              <a:t> </a:t>
            </a:r>
            <a:r>
              <a:rPr lang="ru-RU" sz="1000" dirty="0" smtClean="0">
                <a:cs typeface="Times New Roman" pitchFamily="18" charset="0"/>
              </a:rPr>
              <a:t>Штрафы </a:t>
            </a:r>
            <a:r>
              <a:rPr lang="ru-RU" sz="1000" dirty="0">
                <a:cs typeface="Times New Roman" pitchFamily="18" charset="0"/>
              </a:rPr>
              <a:t>за нарушение </a:t>
            </a:r>
            <a:r>
              <a:rPr lang="ru-RU" sz="1000" dirty="0"/>
              <a:t>законодательства о налогах и </a:t>
            </a:r>
            <a:r>
              <a:rPr lang="ru-RU" sz="1000" dirty="0" smtClean="0"/>
              <a:t>сборах;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/>
              <a:t> Штрафы за </a:t>
            </a:r>
            <a:r>
              <a:rPr lang="ru-RU" sz="1000" dirty="0"/>
              <a:t>административные правонарушения в области налогов и сборов; </a:t>
            </a:r>
          </a:p>
          <a:p>
            <a:pPr>
              <a:defRPr/>
            </a:pPr>
            <a:endParaRPr lang="ru-RU" sz="50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sz="1000" dirty="0">
                <a:solidFill>
                  <a:srgbClr val="800000"/>
                </a:solidFill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</a:rPr>
              <a:t>100</a:t>
            </a:r>
            <a:r>
              <a:rPr lang="ru-RU" sz="1000" dirty="0">
                <a:solidFill>
                  <a:srgbClr val="800000"/>
                </a:solidFill>
              </a:rPr>
              <a:t>%:</a:t>
            </a:r>
            <a:endParaRPr lang="ru-RU" sz="1000" dirty="0"/>
          </a:p>
          <a:p>
            <a:pPr>
              <a:buFontTx/>
              <a:buChar char="•"/>
              <a:defRPr/>
            </a:pPr>
            <a:r>
              <a:rPr lang="ru-RU" sz="1000" dirty="0"/>
              <a:t> </a:t>
            </a:r>
            <a:r>
              <a:rPr lang="ru-RU" sz="1000" dirty="0">
                <a:solidFill>
                  <a:srgbClr val="003300"/>
                </a:solidFill>
              </a:rPr>
              <a:t>Доходы в виде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Прочие штрафы, санкции, возмещение ущерба;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</a:rPr>
              <a:t> Прочие неналоговые доходы</a:t>
            </a:r>
          </a:p>
        </p:txBody>
      </p: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7358082" y="1714488"/>
            <a:ext cx="1643074" cy="3169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 b="1" dirty="0"/>
              <a:t>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000" dirty="0"/>
              <a:t>— дотации,</a:t>
            </a:r>
          </a:p>
          <a:p>
            <a:pPr>
              <a:defRPr/>
            </a:pPr>
            <a:r>
              <a:rPr lang="ru-RU" sz="1000" dirty="0"/>
              <a:t>— субсидии,</a:t>
            </a:r>
          </a:p>
          <a:p>
            <a:pPr>
              <a:defRPr/>
            </a:pPr>
            <a:r>
              <a:rPr lang="ru-RU" sz="1000" dirty="0"/>
              <a:t>— субвенции,</a:t>
            </a:r>
          </a:p>
          <a:p>
            <a:pPr>
              <a:defRPr/>
            </a:pPr>
            <a:r>
              <a:rPr lang="ru-RU" sz="1000" dirty="0"/>
              <a:t>— иные межбюджетные трансферты;</a:t>
            </a:r>
          </a:p>
          <a:p>
            <a:pPr>
              <a:defRPr/>
            </a:pPr>
            <a:endParaRPr lang="ru-RU" sz="1000" dirty="0"/>
          </a:p>
          <a:p>
            <a:pPr>
              <a:buFontTx/>
              <a:buChar char="•"/>
              <a:defRPr/>
            </a:pPr>
            <a:r>
              <a:rPr lang="ru-RU" sz="1000" b="1" dirty="0"/>
              <a:t>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от физических и юридических лиц</a:t>
            </a:r>
            <a:r>
              <a:rPr lang="ru-RU" sz="1000" b="1" dirty="0"/>
              <a:t> </a:t>
            </a:r>
            <a:r>
              <a:rPr lang="ru-RU" sz="1000" dirty="0" smtClean="0"/>
              <a:t>(гранты, </a:t>
            </a:r>
          </a:p>
          <a:p>
            <a:pPr>
              <a:defRPr/>
            </a:pPr>
            <a:r>
              <a:rPr lang="ru-RU" sz="1000" dirty="0" smtClean="0"/>
              <a:t>денежные пожертвования, </a:t>
            </a:r>
          </a:p>
          <a:p>
            <a:pPr>
              <a:defRPr/>
            </a:pPr>
            <a:r>
              <a:rPr lang="ru-RU" sz="1000" dirty="0" smtClean="0"/>
              <a:t>прочие безвозмездные поступления на реализацию программ по поддержке местных инициатив)</a:t>
            </a:r>
            <a:endParaRPr lang="ru-RU" sz="1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786610" cy="71438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Доходные источники бюджета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 году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7" name="Object 12" descr="_70"/>
          <p:cNvGraphicFramePr>
            <a:graphicFrameLocks noChangeAspect="1"/>
          </p:cNvGraphicFramePr>
          <p:nvPr/>
        </p:nvGraphicFramePr>
        <p:xfrm>
          <a:off x="0" y="1071546"/>
          <a:ext cx="9001156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142852"/>
            <a:ext cx="6072230" cy="71438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2018-2019 годы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284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142852"/>
            <a:ext cx="6072230" cy="71438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Налоговые Доходы бюджета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За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1071547"/>
          <a:ext cx="8715438" cy="533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9"/>
                <a:gridCol w="1234684"/>
                <a:gridCol w="975128"/>
                <a:gridCol w="857256"/>
                <a:gridCol w="854875"/>
                <a:gridCol w="653658"/>
                <a:gridCol w="3849318"/>
              </a:tblGrid>
              <a:tr h="78581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№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Налоговые</a:t>
                      </a:r>
                      <a:r>
                        <a:rPr lang="ru-RU" sz="1050" baseline="0" dirty="0" smtClean="0">
                          <a:latin typeface="+mn-lt"/>
                        </a:rPr>
                        <a:t> доходы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Назначение по бюджету на 2019 год (в ред. от 26.12.19)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Факт 2019 год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Откло-нение в выпол-нении (+,-)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% выпол-нения 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Основные причины </a:t>
                      </a:r>
                    </a:p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перевыполнения, невыполнения </a:t>
                      </a:r>
                    </a:p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плановых назначений</a:t>
                      </a:r>
                      <a:endParaRPr lang="ru-RU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65781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277 674,0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287 118,5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+9 444,5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Погашение задолженности прошлых лет предприятием банкротом – ОАО «Ржевский краностроительный завод»</a:t>
                      </a: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34533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3 865,0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4 318,4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+453,4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спроса на дизельное топливо, моторные масла, автомобильный бензин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703351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41 761,0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36 374,7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-5 386,3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Сокращение начислений по ЕСХН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(план 7 648 тыс. руб.,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начислено 2 952,2 тыс. руб.) за счет ООО «РРК»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Отставание собираемости по налогу с применением патентной системы налогообложения, составившей 80,6% при плановой 100% </a:t>
                      </a:r>
                    </a:p>
                  </a:txBody>
                  <a:tcPr marL="90000" marR="90000" marT="46800" marB="36000" anchor="b" horzOverflow="overflow"/>
                </a:tc>
              </a:tr>
              <a:tr h="5104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8 549,0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8 286,5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-262,5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Отставание фактической собираемости 67,4%  от прогнозной  89,3%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04808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64 680,0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60 339,9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-4 340,1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Отставание в поступлении земельного налога с организаций с произведенным возвратом по решению суда суммы налога ООО «Ржевские масла» в размере 3 257,1 тыс. руб. при уменьшении подлежащей уплате суммы налога до 54 653 тыс. руб. (отчет 5-МН за 2018 год) при плановой 55 255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278150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4 110,0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6 280,7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+2 170,7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152,8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поступлений госпошлины по судам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/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B="3600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90000" marR="90000" marT="4680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0" marR="36000" marT="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+3,2</a:t>
                      </a:r>
                    </a:p>
                  </a:txBody>
                  <a:tcPr marL="0" marR="36000" marT="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36000" marT="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Поступление задолженности по отмененному земельному налогу (по обязательствам, возникшим до 1 января 2006 года)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400 639,0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402 721,9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+2 082,9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285728"/>
            <a:ext cx="1285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900" dirty="0"/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42852"/>
            <a:ext cx="6643734" cy="35719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неНалоговые Доходы бюджета города ржева За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13" y="525840"/>
          <a:ext cx="9001187" cy="633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52"/>
                <a:gridCol w="1887345"/>
                <a:gridCol w="725902"/>
                <a:gridCol w="653311"/>
                <a:gridCol w="653311"/>
                <a:gridCol w="580721"/>
                <a:gridCol w="4137645"/>
              </a:tblGrid>
              <a:tr h="747911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№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Неналоговые</a:t>
                      </a:r>
                      <a:r>
                        <a:rPr lang="ru-RU" sz="1100" baseline="0" dirty="0" smtClean="0">
                          <a:latin typeface="+mn-lt"/>
                        </a:rPr>
                        <a:t> доходы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+mn-lt"/>
                        </a:rPr>
                        <a:t>Назначе-ние</a:t>
                      </a:r>
                      <a:r>
                        <a:rPr lang="ru-RU" sz="100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(в ред. от 26.12.19)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Факт 2019 год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Откло-нение в выпол-нении (+,-)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% выполнения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Основные причины </a:t>
                      </a:r>
                    </a:p>
                    <a:p>
                      <a:pPr algn="ctr"/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перевыполнения, невыполнения </a:t>
                      </a:r>
                    </a:p>
                    <a:p>
                      <a:pPr algn="ctr"/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плановых назначений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8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в виде арендной платы за землю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20 949,0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24 467,8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+3 518,8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сдаваемой в аренду площади земли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разграничения до 181,3 га (план 165 га) и в собственности города - до 6,45 га (план 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3,98 га). П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еревыполнение плана погашения задолженности прошлых лет в 2,4 раза (план 1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051 тыс. руб., погашено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2 556,4 тыс. руб.). 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301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28 314,0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28 462,1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+148,1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43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945,4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+477,4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подлежащей к перечислению в бюджет суммы доходов с ростом прибыли 7 МУП и образованием внеплановой прибыли по 2 предприятиям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0" anchor="b" horzOverflow="overflow"/>
                </a:tc>
              </a:tr>
              <a:tr h="472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Прочие доходы от использование имущества, находящегося в муниципальной собственности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5 272,0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3 313,2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-1 958,8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Отставание начисленной суммы платы за найм муниципального жилья, составившей  4 762,7 тыс. руб.,  при образовании задолженности по выставленным квитанциям за отчетный год в размере 1 449,5 тыс. руб.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0" anchor="b" horzOverflow="overflow"/>
                </a:tc>
              </a:tr>
              <a:tr h="472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-250,7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Недопоступление платы за выбросы и сбросы загрязняющих веществ в атмосферный воздух и в водные объекты, за размещение отходов производства и твердых коммунальных отходов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46800" marB="0" anchor="b" horzOverflow="overflow"/>
                </a:tc>
              </a:tr>
              <a:tr h="58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5 869,3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6 543,3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+674,0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Рост доходов от оплаты родителями стоимости льготных месячных проездных билетов учащимся школ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увеличением количества билетов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продано 15 775 при плане 14 400) при наличии внеплановых доходов от компенсации затрат бюджета в сумме 288,9 тыс. руб. 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58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продажи земельных участков и увеличения площади земельных участков 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18 033,0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8 688,2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-9 344,8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Продажа участков меньшей площадью 7,68 га (план 11,18 га), невыполнение плана по количеству соглашений по плате за увеличении площади земли (план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5,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заключено 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4)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заявительным характером продажи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319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приватизации муниципального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15 617,8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10 552,5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-5 065,3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тсутствие спроса на нежилые</a:t>
                      </a:r>
                      <a:r>
                        <a:rPr kumimoji="0"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помещения по  ул. Марата д. 41 и ул. Гагарина д. 63, и строение по ул. Профсоюзная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36000" marB="0" anchor="b" horzOverflow="overflow"/>
                </a:tc>
              </a:tr>
              <a:tr h="443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продажи квартир и иного имущества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4 196,0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4 469,5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+273,5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106,5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Сверхплановые доходы от продажи квартир.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огашение</a:t>
                      </a:r>
                      <a:r>
                        <a:rPr lang="ru-RU" sz="9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задолженности прошлых лет по платежам в рассрочку по договору купли-продажи на условиях преимущественного права выкупа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43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4 071,0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7 069,4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+2 998,4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173,7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поступлений штрафов </a:t>
                      </a:r>
                      <a:r>
                        <a:rPr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Федеральной службы по надзору в сфере защиты прав потребителей и благополучия человека, МВД РФ и ГУ «Жилищная инспекция» Тверской области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71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1 597,4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+1 597,4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Поступление платы за размещение нестационарных торговых объектов и платы за установку рекламных конструкций на основании решений Ржевской городской Думы от 25.06.2013 № 265 и от 28.11.2008г № 244</a:t>
                      </a:r>
                    </a:p>
                  </a:txBody>
                  <a:tcPr marB="0" anchor="b"/>
                </a:tc>
              </a:tr>
              <a:tr h="339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Итого неналоговые доходы</a:t>
                      </a:r>
                    </a:p>
                  </a:txBody>
                  <a:tcPr marL="36000" marR="36000" marT="3600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103 139,1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96 207,1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-6 932,0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0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86710" y="857232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43042" y="214290"/>
            <a:ext cx="6215106" cy="57152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Безвозмездные поступления в бюджет города ржева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 году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9" name="Group 141"/>
          <p:cNvGraphicFramePr>
            <a:graphicFrameLocks noGrp="1"/>
          </p:cNvGraphicFramePr>
          <p:nvPr/>
        </p:nvGraphicFramePr>
        <p:xfrm>
          <a:off x="428596" y="1285860"/>
          <a:ext cx="8501121" cy="4844816"/>
        </p:xfrm>
        <a:graphic>
          <a:graphicData uri="http://schemas.openxmlformats.org/drawingml/2006/table">
            <a:tbl>
              <a:tblPr/>
              <a:tblGrid>
                <a:gridCol w="457652"/>
                <a:gridCol w="4257256"/>
                <a:gridCol w="1071570"/>
                <a:gridCol w="928694"/>
                <a:gridCol w="1000132"/>
                <a:gridCol w="78581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(в ред. от 26.12.19)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на 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Отклонение в выполнении (+,-)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% выпол-нения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49804"/>
                      </a:srgbClr>
                    </a:solidFill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Межбюджетные трансферты (МБТ)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963 861,5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771 641,4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-192 220,1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80,1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49804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Дотации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10 431,0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10 431,0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Субсидии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514 183,6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323 157,5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-191 026,1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62,8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Субвенции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431 140,5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430 257,7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-882,8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99,8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8 106,4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7 795,2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-311,2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96,2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Безвозмездные поступления получателям средств бюджетов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2 560,0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1 486,0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-1 074,0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58,0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Денежные пожертвования от негосударственных организаций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499,9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-500,1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Денежные пожертвования от физических лиц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550,0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688,7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138,7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125,2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Прочие безвозмездные поступления от физических лиц на реализацию программ по поддержке местных инициатив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1 010,0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297,4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-712,6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29,4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9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39,4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+39,4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49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-1 658,4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-1 658,4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+mn-lt"/>
                          <a:cs typeface="Arial" charset="0"/>
                        </a:rPr>
                        <a:t>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431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Итого безвозмездные поступления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966 421,5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771 508,4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-194 913,1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79,8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CDEAC2C-02D3-4DA2-AC89-4C236ABE5C7E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26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306" y="1931428"/>
            <a:ext cx="5015961" cy="3819161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Овал 5"/>
          <p:cNvGrpSpPr>
            <a:grpSpLocks/>
          </p:cNvGrpSpPr>
          <p:nvPr/>
        </p:nvGrpSpPr>
        <p:grpSpPr bwMode="auto">
          <a:xfrm>
            <a:off x="1187450" y="2205038"/>
            <a:ext cx="4032250" cy="3311525"/>
            <a:chOff x="887" y="1275"/>
            <a:chExt cx="2991" cy="1974"/>
          </a:xfrm>
        </p:grpSpPr>
        <p:pic>
          <p:nvPicPr>
            <p:cNvPr id="2127919" name="Овал 5"/>
            <p:cNvPicPr>
              <a:picLocks noChangeArrowheads="1"/>
            </p:cNvPicPr>
            <p:nvPr/>
          </p:nvPicPr>
          <p:blipFill>
            <a:blip r:embed="rId3">
              <a:grayscl/>
              <a:lum bright="-16000"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920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Овал 6"/>
          <p:cNvGrpSpPr>
            <a:grpSpLocks/>
          </p:cNvGrpSpPr>
          <p:nvPr/>
        </p:nvGrpSpPr>
        <p:grpSpPr bwMode="auto">
          <a:xfrm>
            <a:off x="2285984" y="2714620"/>
            <a:ext cx="2889266" cy="2214578"/>
            <a:chOff x="1709" y="1386"/>
            <a:chExt cx="2150" cy="1678"/>
          </a:xfrm>
        </p:grpSpPr>
        <p:pic>
          <p:nvPicPr>
            <p:cNvPr id="2127917" name="Овал 6"/>
            <p:cNvPicPr>
              <a:picLocks noChangeArrowheads="1"/>
            </p:cNvPicPr>
            <p:nvPr/>
          </p:nvPicPr>
          <p:blipFill>
            <a:blip r:embed="rId4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918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" y="1233254"/>
            <a:ext cx="144016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ВСЕГО</a:t>
            </a:r>
          </a:p>
        </p:txBody>
      </p:sp>
      <p:grpSp>
        <p:nvGrpSpPr>
          <p:cNvPr id="10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2127915" name="TextBox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cxnSp>
        <p:nvCxnSpPr>
          <p:cNvPr id="2127884" name="Прямая со стрелкой 17"/>
          <p:cNvCxnSpPr>
            <a:cxnSpLocks noChangeShapeType="1"/>
          </p:cNvCxnSpPr>
          <p:nvPr/>
        </p:nvCxnSpPr>
        <p:spPr bwMode="auto">
          <a:xfrm flipH="1" flipV="1">
            <a:off x="3635375" y="4076700"/>
            <a:ext cx="685800" cy="1657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1" name="TextBox 23"/>
          <p:cNvGrpSpPr>
            <a:grpSpLocks/>
          </p:cNvGrpSpPr>
          <p:nvPr/>
        </p:nvGrpSpPr>
        <p:grpSpPr bwMode="auto">
          <a:xfrm>
            <a:off x="1928794" y="1000108"/>
            <a:ext cx="2000264" cy="663296"/>
            <a:chOff x="2584" y="710"/>
            <a:chExt cx="1118" cy="329"/>
          </a:xfrm>
        </p:grpSpPr>
        <p:pic>
          <p:nvPicPr>
            <p:cNvPr id="2127913" name="TextBox 23"/>
            <p:cNvPicPr>
              <a:picLocks noChangeArrowheads="1"/>
            </p:cNvPicPr>
            <p:nvPr/>
          </p:nvPicPr>
          <p:blipFill>
            <a:blip r:embed="rId6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2584" y="710"/>
              <a:ext cx="111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7" name="Text Box 25"/>
            <p:cNvSpPr txBox="1">
              <a:spLocks noChangeArrowheads="1"/>
            </p:cNvSpPr>
            <p:nvPr/>
          </p:nvSpPr>
          <p:spPr bwMode="auto">
            <a:xfrm>
              <a:off x="2626" y="756"/>
              <a:ext cx="1036" cy="26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поступления</a:t>
              </a:r>
            </a:p>
          </p:txBody>
        </p:sp>
      </p:grpSp>
      <p:cxnSp>
        <p:nvCxnSpPr>
          <p:cNvPr id="2127886" name="Прямая со стрелкой 25"/>
          <p:cNvCxnSpPr>
            <a:cxnSpLocks noChangeShapeType="1"/>
          </p:cNvCxnSpPr>
          <p:nvPr/>
        </p:nvCxnSpPr>
        <p:spPr bwMode="auto">
          <a:xfrm rot="5400000">
            <a:off x="1478748" y="2307410"/>
            <a:ext cx="1800224" cy="47150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Скругленный прямоугольник 4"/>
          <p:cNvSpPr/>
          <p:nvPr/>
        </p:nvSpPr>
        <p:spPr>
          <a:xfrm>
            <a:off x="3924300" y="27813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2127888" name="TextBox 556037"/>
          <p:cNvSpPr txBox="1">
            <a:spLocks noChangeArrowheads="1"/>
          </p:cNvSpPr>
          <p:nvPr/>
        </p:nvSpPr>
        <p:spPr bwMode="auto">
          <a:xfrm>
            <a:off x="1142976" y="3429000"/>
            <a:ext cx="1484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771 508,4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(60,7</a:t>
            </a:r>
            <a:r>
              <a:rPr lang="ru-RU" sz="1400" b="1" dirty="0" smtClean="0">
                <a:solidFill>
                  <a:schemeClr val="bg1"/>
                </a:solidFill>
              </a:rPr>
              <a:t>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27889" name="TextBox 556038"/>
          <p:cNvSpPr txBox="1">
            <a:spLocks noChangeArrowheads="1"/>
          </p:cNvSpPr>
          <p:nvPr/>
        </p:nvSpPr>
        <p:spPr bwMode="auto">
          <a:xfrm>
            <a:off x="114300" y="3716338"/>
            <a:ext cx="125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1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270 437,4 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eorgia" pitchFamily="18" charset="0"/>
              </a:rPr>
              <a:t>(100</a:t>
            </a:r>
            <a:r>
              <a:rPr lang="ru-RU" sz="1400" b="1" dirty="0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2127890" name="TextBox 556041"/>
          <p:cNvSpPr txBox="1">
            <a:spLocks noChangeArrowheads="1"/>
          </p:cNvSpPr>
          <p:nvPr/>
        </p:nvSpPr>
        <p:spPr bwMode="auto">
          <a:xfrm>
            <a:off x="3059113" y="3500438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498 929,0 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(39,3</a:t>
            </a:r>
            <a:r>
              <a:rPr lang="ru-RU" sz="1400" b="1" dirty="0" smtClean="0">
                <a:solidFill>
                  <a:schemeClr val="bg1"/>
                </a:solidFill>
              </a:rPr>
              <a:t>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2" name="Штриховая стрелка вправо 30"/>
          <p:cNvGrpSpPr>
            <a:grpSpLocks/>
          </p:cNvGrpSpPr>
          <p:nvPr/>
        </p:nvGrpSpPr>
        <p:grpSpPr bwMode="auto">
          <a:xfrm>
            <a:off x="3857620" y="928670"/>
            <a:ext cx="2078046" cy="1236651"/>
            <a:chOff x="3663" y="795"/>
            <a:chExt cx="553" cy="230"/>
          </a:xfrm>
        </p:grpSpPr>
        <p:pic>
          <p:nvPicPr>
            <p:cNvPr id="2127911" name="Штриховая стрелка вправо 30"/>
            <p:cNvPicPr>
              <a:picLocks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8699" name="Text Box 29"/>
            <p:cNvSpPr txBox="1">
              <a:spLocks noChangeArrowheads="1"/>
            </p:cNvSpPr>
            <p:nvPr/>
          </p:nvSpPr>
          <p:spPr bwMode="auto">
            <a:xfrm>
              <a:off x="3701" y="848"/>
              <a:ext cx="425" cy="9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 том числе от других </a:t>
              </a:r>
              <a:r>
                <a:rPr lang="ru-RU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бюджетов</a:t>
              </a:r>
            </a:p>
            <a:p>
              <a:pPr algn="ctr">
                <a:defRPr/>
              </a:pPr>
              <a:r>
                <a:rPr lang="ru-RU" sz="11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771 641,4:</a:t>
              </a:r>
              <a:endParaRPr lang="ru-RU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cxnSp>
        <p:nvCxnSpPr>
          <p:cNvPr id="2127892" name="Прямая со стрелкой 25"/>
          <p:cNvCxnSpPr>
            <a:cxnSpLocks noChangeShapeType="1"/>
          </p:cNvCxnSpPr>
          <p:nvPr/>
        </p:nvCxnSpPr>
        <p:spPr bwMode="auto">
          <a:xfrm flipH="1">
            <a:off x="755650" y="1828800"/>
            <a:ext cx="349250" cy="18891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3" name="Овал 556036"/>
          <p:cNvGrpSpPr>
            <a:grpSpLocks/>
          </p:cNvGrpSpPr>
          <p:nvPr/>
        </p:nvGrpSpPr>
        <p:grpSpPr bwMode="auto">
          <a:xfrm>
            <a:off x="5786446" y="1142984"/>
            <a:ext cx="2571769" cy="936625"/>
            <a:chOff x="4320" y="2707"/>
            <a:chExt cx="1106" cy="584"/>
          </a:xfrm>
        </p:grpSpPr>
        <p:pic>
          <p:nvPicPr>
            <p:cNvPr id="2127909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9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Дотации</a:t>
              </a:r>
              <a:r>
                <a:rPr lang="ru-RU" sz="13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050" i="1" dirty="0">
                  <a:solidFill>
                    <a:srgbClr val="FFFFFF"/>
                  </a:solidFill>
                  <a:latin typeface="Georgia" pitchFamily="18" charset="0"/>
                </a:rPr>
                <a:t>на сбалансированность бюджета</a:t>
              </a: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10 431,0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4" name="Овал 556036"/>
          <p:cNvGrpSpPr>
            <a:grpSpLocks/>
          </p:cNvGrpSpPr>
          <p:nvPr/>
        </p:nvGrpSpPr>
        <p:grpSpPr bwMode="auto">
          <a:xfrm>
            <a:off x="5286380" y="2143116"/>
            <a:ext cx="3714775" cy="1227135"/>
            <a:chOff x="4320" y="2707"/>
            <a:chExt cx="1106" cy="584"/>
          </a:xfrm>
        </p:grpSpPr>
        <p:pic>
          <p:nvPicPr>
            <p:cNvPr id="2127907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464" y="2792"/>
              <a:ext cx="8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Субсидии </a:t>
              </a:r>
            </a:p>
            <a:p>
              <a:pPr algn="ctr">
                <a:defRPr/>
              </a:pP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на </a:t>
              </a:r>
              <a:r>
                <a:rPr lang="ru-RU" sz="1100" i="1" dirty="0" err="1">
                  <a:solidFill>
                    <a:srgbClr val="FFFFFF"/>
                  </a:solidFill>
                  <a:latin typeface="Georgia" pitchFamily="18" charset="0"/>
                </a:rPr>
                <a:t>софинансирование</a:t>
              </a: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 расходных обязательств по вопросам местного значения</a:t>
              </a: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323 157,5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Овал 556036"/>
          <p:cNvGrpSpPr>
            <a:grpSpLocks/>
          </p:cNvGrpSpPr>
          <p:nvPr/>
        </p:nvGrpSpPr>
        <p:grpSpPr bwMode="auto">
          <a:xfrm>
            <a:off x="5143504" y="3357562"/>
            <a:ext cx="4000496" cy="1504957"/>
            <a:chOff x="4320" y="2707"/>
            <a:chExt cx="1106" cy="584"/>
          </a:xfrm>
        </p:grpSpPr>
        <p:pic>
          <p:nvPicPr>
            <p:cNvPr id="2127905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i="1" dirty="0">
                  <a:solidFill>
                    <a:srgbClr val="FFFFFF"/>
                  </a:solidFill>
                  <a:latin typeface="Georgia" pitchFamily="18" charset="0"/>
                </a:rPr>
                <a:t>Субвенции </a:t>
              </a:r>
            </a:p>
            <a:p>
              <a:pPr algn="ctr">
                <a:defRPr/>
              </a:pP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для выполнения </a:t>
              </a:r>
              <a:r>
                <a:rPr lang="ru-RU" sz="1100" i="1" dirty="0" err="1">
                  <a:solidFill>
                    <a:srgbClr val="FFFFFF"/>
                  </a:solidFill>
                  <a:latin typeface="Georgia" pitchFamily="18" charset="0"/>
                </a:rPr>
                <a:t>госполномочий</a:t>
              </a:r>
              <a:r>
                <a:rPr lang="ru-RU" sz="1100" i="1" dirty="0">
                  <a:solidFill>
                    <a:srgbClr val="FFFFFF"/>
                  </a:solidFill>
                  <a:latin typeface="Georgia" pitchFamily="18" charset="0"/>
                </a:rPr>
                <a:t> РФ и субъектов РФ, переданных для осуществления органу местного </a:t>
              </a:r>
              <a:r>
                <a:rPr lang="ru-RU" sz="1100" i="1" dirty="0" smtClean="0">
                  <a:solidFill>
                    <a:srgbClr val="FFFFFF"/>
                  </a:solidFill>
                  <a:latin typeface="Georgia" pitchFamily="18" charset="0"/>
                </a:rPr>
                <a:t>самоуправления,</a:t>
              </a:r>
              <a:endParaRPr lang="ru-RU" sz="1100" i="1" dirty="0">
                <a:solidFill>
                  <a:srgbClr val="FFFFFF"/>
                </a:solidFill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FFFFFF"/>
                  </a:solidFill>
                  <a:latin typeface="Georgia" pitchFamily="18" charset="0"/>
                </a:rPr>
                <a:t>430 257,7</a:t>
              </a:r>
              <a:endParaRPr lang="ru-RU" sz="13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Овал 556036"/>
          <p:cNvGrpSpPr>
            <a:grpSpLocks/>
          </p:cNvGrpSpPr>
          <p:nvPr/>
        </p:nvGrpSpPr>
        <p:grpSpPr bwMode="auto">
          <a:xfrm>
            <a:off x="5572132" y="4786322"/>
            <a:ext cx="3286148" cy="1643074"/>
            <a:chOff x="4320" y="2707"/>
            <a:chExt cx="1106" cy="615"/>
          </a:xfrm>
        </p:grpSpPr>
        <p:pic>
          <p:nvPicPr>
            <p:cNvPr id="2127903" name="Овал 556036"/>
            <p:cNvPicPr>
              <a:picLocks noChangeArrowheads="1"/>
            </p:cNvPicPr>
            <p:nvPr/>
          </p:nvPicPr>
          <p:blipFill>
            <a:blip r:embed="rId8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39" name="Text Box 45"/>
            <p:cNvSpPr txBox="1">
              <a:spLocks noChangeArrowheads="1"/>
            </p:cNvSpPr>
            <p:nvPr/>
          </p:nvSpPr>
          <p:spPr bwMode="auto">
            <a:xfrm>
              <a:off x="4391" y="2805"/>
              <a:ext cx="94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Иные </a:t>
              </a:r>
              <a:endParaRPr lang="ru-RU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  <a:p>
              <a:pPr algn="ctr">
                <a:defRPr/>
              </a:pPr>
              <a:r>
                <a:rPr lang="ru-RU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межбюджетные </a:t>
              </a:r>
              <a:r>
                <a:rPr lang="ru-RU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трансферты </a:t>
              </a:r>
            </a:p>
            <a:p>
              <a:pPr algn="ctr">
                <a:defRPr/>
              </a:pPr>
              <a:r>
                <a:rPr lang="ru-RU" sz="1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 соответствии с законами субъектов РФ и иными нормативно-правовыми актами органов </a:t>
              </a:r>
              <a:r>
                <a:rPr lang="ru-RU" sz="1000" i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госвласти</a:t>
              </a:r>
              <a:r>
                <a:rPr lang="ru-RU" sz="1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субъектов РФ</a:t>
              </a:r>
            </a:p>
            <a:p>
              <a:pPr algn="ctr">
                <a:defRPr/>
              </a:pPr>
              <a:r>
                <a:rPr lang="ru-RU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7 795,2</a:t>
              </a:r>
              <a:endParaRPr lang="ru-RU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7" name="TextBox 11"/>
          <p:cNvGrpSpPr>
            <a:grpSpLocks/>
          </p:cNvGrpSpPr>
          <p:nvPr/>
        </p:nvGrpSpPr>
        <p:grpSpPr bwMode="auto">
          <a:xfrm>
            <a:off x="3492500" y="5734050"/>
            <a:ext cx="1584325" cy="847725"/>
            <a:chOff x="837" y="3675"/>
            <a:chExt cx="1344" cy="534"/>
          </a:xfrm>
        </p:grpSpPr>
        <p:pic>
          <p:nvPicPr>
            <p:cNvPr id="2127901" name="TextBox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9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43834" y="785794"/>
            <a:ext cx="1173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46" name="Picture 10" descr="rzhev-gerb-sovr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/>
          <a:stretch>
            <a:fillRect/>
          </a:stretch>
        </p:blipFill>
        <p:spPr bwMode="auto">
          <a:xfrm>
            <a:off x="42859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1500166" y="285728"/>
            <a:ext cx="7072362" cy="57152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доходов бюджета города ржева за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3"/>
          <p:cNvGraphicFramePr/>
          <p:nvPr/>
        </p:nvGraphicFramePr>
        <p:xfrm>
          <a:off x="214282" y="64291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14283" y="214291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налоговых и неналоговых доходов бюджета города ржева за 2019 год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8" name="TextBox 556042"/>
          <p:cNvSpPr txBox="1">
            <a:spLocks noChangeArrowheads="1"/>
          </p:cNvSpPr>
          <p:nvPr/>
        </p:nvSpPr>
        <p:spPr bwMode="auto">
          <a:xfrm>
            <a:off x="7715272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428596" y="6000768"/>
            <a:ext cx="8358246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Основу поступлений налоговых и неналоговых доходов бюджета (91,7%) составили: </a:t>
            </a:r>
          </a:p>
          <a:p>
            <a:pPr algn="ctr"/>
            <a:r>
              <a:rPr lang="ru-RU" sz="1100" dirty="0" smtClean="0"/>
              <a:t>налог на доходы физических лиц – 57,5%, земельный налог – 12,1%, доходы от использования имущества – 11,5%, единый налог на вмененный доход для отдельных видов деятельности – 5,0% и доходы от продажи материальных и нематериальных активов – 4,8%</a:t>
            </a:r>
            <a:endParaRPr lang="ru-RU" sz="1100" dirty="0">
              <a:latin typeface="+mj-lt"/>
            </a:endParaRPr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85720" y="1071546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428596" y="5357826"/>
          <a:ext cx="4357717" cy="13093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09168"/>
                <a:gridCol w="1109168"/>
                <a:gridCol w="1029020"/>
                <a:gridCol w="1110361"/>
              </a:tblGrid>
              <a:tr h="23336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НАЛОГОВЫЕ И НЕНАЛОГОВЫЕ ДОХОДЫ (тыс.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376 995,7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496 580,8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466 657,1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498 929,0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+6 805,4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+119 585,1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-29 923,7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+32 271,9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36000" anchor="b" anchorCtr="1" horzOverflow="overflow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налоговых и неналоговых доходов бюджета города ржева за 2016-2019 годы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500034" y="1397000"/>
          <a:ext cx="8501122" cy="4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56042"/>
          <p:cNvSpPr txBox="1">
            <a:spLocks noChangeArrowheads="1"/>
          </p:cNvSpPr>
          <p:nvPr/>
        </p:nvSpPr>
        <p:spPr bwMode="auto">
          <a:xfrm>
            <a:off x="757239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14290"/>
            <a:ext cx="6715172" cy="64294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безвозмездных поступлений из федерального и областного бюджетов за 2016-2019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143932" cy="150876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      Бюджет</a:t>
            </a:r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—</a:t>
            </a:r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Picture 12" descr="0_6c8d4_f62fbe60_XL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755650" y="2428867"/>
            <a:ext cx="788831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857224" y="3286124"/>
            <a:ext cx="1441450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200" i="1" dirty="0">
                <a:solidFill>
                  <a:srgbClr val="C00000"/>
                </a:solidFill>
                <a:latin typeface="+mj-lt"/>
              </a:rPr>
              <a:t>(федеральный бюджет)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627313" y="3500438"/>
            <a:ext cx="1582737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субъектов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200" i="1" dirty="0" smtClean="0">
                <a:solidFill>
                  <a:srgbClr val="C00000"/>
                </a:solidFill>
                <a:latin typeface="+mj-lt"/>
              </a:rPr>
              <a:t>(региональные бюджеты)</a:t>
            </a:r>
            <a:endParaRPr lang="ru-RU" sz="1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4572000" y="3860800"/>
            <a:ext cx="1582738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муниципальных образований </a:t>
            </a:r>
          </a:p>
          <a:p>
            <a:pPr algn="ctr">
              <a:defRPr/>
            </a:pPr>
            <a:r>
              <a:rPr lang="ru-RU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(местные бюджеты)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6429388" y="3286124"/>
            <a:ext cx="1700237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государственных внебюджетных фондов</a:t>
            </a:r>
            <a:endParaRPr lang="ru-RU" sz="1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571472" y="5429264"/>
            <a:ext cx="8143932" cy="7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Местный бюджет (бюджет муниципального образования) —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это форма образования и расходования денежных средств, предназначенных для финансового обеспечения задач и функций местного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самоуправления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1500166" y="2928934"/>
            <a:ext cx="428628" cy="358776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3348036" y="2928934"/>
            <a:ext cx="581021" cy="573091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4857752" y="2928934"/>
            <a:ext cx="506411" cy="860429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6500826" y="2928934"/>
            <a:ext cx="571503" cy="285752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714480" y="2643182"/>
            <a:ext cx="5500726" cy="30719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Бюджетная система Российской Федерации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.galagan\Documents\My Pictures\getfhd - 2019-11-14T122953.5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714884"/>
            <a:ext cx="2789624" cy="1785950"/>
          </a:xfrm>
          <a:prstGeom prst="rect">
            <a:avLst/>
          </a:prstGeom>
          <a:noFill/>
        </p:spPr>
      </p:pic>
      <p:pic>
        <p:nvPicPr>
          <p:cNvPr id="2291716" name="Picture 4" descr="C:\Users\s.galagan\Documents\My Pictures\MG_9286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8"/>
            <a:ext cx="2500330" cy="1805794"/>
          </a:xfrm>
          <a:prstGeom prst="rect">
            <a:avLst/>
          </a:prstGeom>
          <a:noFill/>
        </p:spPr>
      </p:pic>
      <p:pic>
        <p:nvPicPr>
          <p:cNvPr id="2291714" name="Picture 2" descr="C:\Users\s.galagan\Documents\My Pictures\e0a70f72bdae9885bfc32d7cd19a26a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2714644" cy="1571636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14282" y="928670"/>
          <a:ext cx="88583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644232" y="2428074"/>
            <a:ext cx="428628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00826" y="2071678"/>
            <a:ext cx="1643074" cy="14287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428728" y="285728"/>
            <a:ext cx="7286676" cy="500066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субсидии из федерального и областного бюджетов в 2019 году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8037537" y="2320917"/>
            <a:ext cx="214314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072330" y="4214818"/>
            <a:ext cx="1792958" cy="1857388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Группа 17"/>
          <p:cNvGrpSpPr/>
          <p:nvPr/>
        </p:nvGrpSpPr>
        <p:grpSpPr>
          <a:xfrm>
            <a:off x="7143766" y="4286256"/>
            <a:ext cx="1864398" cy="2143140"/>
            <a:chOff x="7110591" y="1571568"/>
            <a:chExt cx="1611291" cy="163912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172332" y="1571568"/>
              <a:ext cx="1549550" cy="1595068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7110591" y="1571568"/>
              <a:ext cx="1604281" cy="1639127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i="1" kern="1200" dirty="0" smtClean="0">
                  <a:solidFill>
                    <a:schemeClr val="tx1"/>
                  </a:solidFill>
                  <a:latin typeface="Georgia" pitchFamily="18" charset="0"/>
                </a:rPr>
                <a:t>в т.ч. по статусу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i="1" kern="1200" dirty="0" smtClean="0">
                  <a:solidFill>
                    <a:schemeClr val="tx1"/>
                  </a:solidFill>
                  <a:latin typeface="Georgia" pitchFamily="18" charset="0"/>
                </a:rPr>
                <a:t>«Город воинской славы»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i="1" kern="1200" dirty="0" smtClean="0">
                  <a:solidFill>
                    <a:schemeClr val="tx1"/>
                  </a:solidFill>
                  <a:latin typeface="Georgia" pitchFamily="18" charset="0"/>
                </a:rPr>
                <a:t>(на ремонт автомобильных дорог,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i="1" kern="1200" dirty="0" err="1" smtClean="0">
                  <a:solidFill>
                    <a:schemeClr val="tx1"/>
                  </a:solidFill>
                  <a:latin typeface="Georgia" pitchFamily="18" charset="0"/>
                </a:rPr>
                <a:t>улично-дворожной</a:t>
              </a:r>
              <a:r>
                <a:rPr lang="ru-RU" sz="800" b="0" i="1" kern="1200" dirty="0" smtClean="0">
                  <a:solidFill>
                    <a:schemeClr val="tx1"/>
                  </a:solidFill>
                  <a:latin typeface="Georgia" pitchFamily="18" charset="0"/>
                </a:rPr>
                <a:t> сети и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i="1" kern="1200" dirty="0" smtClean="0">
                  <a:solidFill>
                    <a:schemeClr val="tx1"/>
                  </a:solidFill>
                  <a:latin typeface="Georgia" pitchFamily="18" charset="0"/>
                </a:rPr>
                <a:t>дворовых территорий)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— Утверждено –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359 770,1 </a:t>
              </a: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тыс. руб.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— Поступило –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179 779,8 </a:t>
              </a: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тыс. руб.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— Исполнение – </a:t>
              </a:r>
              <a:r>
                <a:rPr lang="ru-RU" sz="10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50</a:t>
              </a: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%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(отставание  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-179 990,3</a:t>
              </a:r>
              <a:r>
                <a:rPr lang="ru-RU" sz="9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800" b="0" kern="1200" dirty="0" smtClean="0">
                  <a:solidFill>
                    <a:srgbClr val="990000"/>
                  </a:solidFill>
                  <a:latin typeface="Georgia" pitchFamily="18" charset="0"/>
                </a:rPr>
                <a:t>тыс. руб.)</a:t>
              </a:r>
              <a:endParaRPr lang="ru-RU" sz="800" kern="1200" dirty="0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7965307" y="4036226"/>
            <a:ext cx="285753" cy="7143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357158" y="142852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85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9637">
            <a:off x="2660238" y="4793627"/>
            <a:ext cx="2857520" cy="17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214290"/>
            <a:ext cx="6715172" cy="64294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2019 году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1026" name="Picture 2" descr="C:\Users\s.galagan\Documents\My Pictures\1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6442">
            <a:off x="1107353" y="2818290"/>
            <a:ext cx="3097543" cy="1776581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 rot="20949100">
            <a:off x="558082" y="1769878"/>
            <a:ext cx="3432036" cy="99521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Реализация прав граждан в области образования:</a:t>
            </a:r>
          </a:p>
          <a:p>
            <a:pPr algn="ctr"/>
            <a:r>
              <a:rPr lang="ru-RU" sz="1200" i="1" dirty="0" smtClean="0">
                <a:solidFill>
                  <a:srgbClr val="990000"/>
                </a:solidFill>
              </a:rPr>
              <a:t>406 550,5 тыс. руб. (исполнение - 100%)</a:t>
            </a:r>
            <a:endParaRPr lang="ru-RU" sz="1100" i="1" dirty="0" smtClean="0">
              <a:solidFill>
                <a:srgbClr val="990000"/>
              </a:solidFill>
            </a:endParaRPr>
          </a:p>
        </p:txBody>
      </p:sp>
      <p:pic>
        <p:nvPicPr>
          <p:cNvPr id="1027" name="Picture 3" descr="C:\Users\s.galagan\Documents\My Pictures\16388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5466">
            <a:off x="4831541" y="2909806"/>
            <a:ext cx="3111933" cy="1750573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 rot="648574">
            <a:off x="4758330" y="1579107"/>
            <a:ext cx="3418590" cy="117307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Компенсация части платы, взимаемой с родителей за присмотр и уход за детьми, посещающими организации дошкольного образования:</a:t>
            </a:r>
          </a:p>
          <a:p>
            <a:pPr algn="ctr"/>
            <a:r>
              <a:rPr lang="ru-RU" sz="1200" i="1" dirty="0" smtClean="0">
                <a:solidFill>
                  <a:srgbClr val="990000"/>
                </a:solidFill>
              </a:rPr>
              <a:t>  12 729,8 тыс. руб. при плане 13 544 тыс. руб. </a:t>
            </a:r>
          </a:p>
          <a:p>
            <a:pPr algn="ctr"/>
            <a:r>
              <a:rPr lang="ru-RU" sz="1200" i="1" dirty="0" smtClean="0">
                <a:solidFill>
                  <a:srgbClr val="990000"/>
                </a:solidFill>
              </a:rPr>
              <a:t>(исполнение – 94%)</a:t>
            </a:r>
            <a:endParaRPr lang="ru-RU" sz="1200" i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4826017">
            <a:off x="5929672" y="3646033"/>
            <a:ext cx="1103369" cy="333542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Предоставление жилых помещений детям-сиротам и детям, оставшимся без попечения родителей:</a:t>
            </a:r>
          </a:p>
          <a:p>
            <a:pPr algn="ctr"/>
            <a:r>
              <a:rPr lang="ru-RU" sz="1200" i="1" dirty="0" smtClean="0">
                <a:solidFill>
                  <a:srgbClr val="990000"/>
                </a:solidFill>
              </a:rPr>
              <a:t>   6 782,8 тыс. руб. при плане 6 851,4 тыс. руб.</a:t>
            </a:r>
          </a:p>
          <a:p>
            <a:pPr algn="ctr"/>
            <a:r>
              <a:rPr lang="ru-RU" sz="1200" i="1" dirty="0" smtClean="0">
                <a:solidFill>
                  <a:srgbClr val="990000"/>
                </a:solidFill>
              </a:rPr>
              <a:t>   (исполнение – 99%)</a:t>
            </a:r>
            <a:endParaRPr lang="ru-RU" sz="12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тверждён список кандидатов в присяжные заседатели муниципального образования «Город Новодвинс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2714644" cy="1662113"/>
          </a:xfrm>
          <a:prstGeom prst="rect">
            <a:avLst/>
          </a:prstGeom>
          <a:noFill/>
        </p:spPr>
      </p:pic>
      <p:sp>
        <p:nvSpPr>
          <p:cNvPr id="22" name="AutoShape 19" descr="f789f61d87e2"/>
          <p:cNvSpPr>
            <a:spLocks noChangeArrowheads="1"/>
          </p:cNvSpPr>
          <p:nvPr/>
        </p:nvSpPr>
        <p:spPr bwMode="auto">
          <a:xfrm>
            <a:off x="5143505" y="5214950"/>
            <a:ext cx="2071701" cy="1500198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1" name="Picture 19" descr="20160114-komissi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643314"/>
            <a:ext cx="29289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attachmen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928662" y="1357298"/>
            <a:ext cx="22161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04297774"/>
          <p:cNvPicPr>
            <a:picLocks noChangeAspect="1" noChangeArrowheads="1"/>
          </p:cNvPicPr>
          <p:nvPr/>
        </p:nvPicPr>
        <p:blipFill>
          <a:blip r:embed="rId6">
            <a:lum bright="24000"/>
          </a:blip>
          <a:srcRect/>
          <a:stretch>
            <a:fillRect/>
          </a:stretch>
        </p:blipFill>
        <p:spPr bwMode="auto">
          <a:xfrm>
            <a:off x="5429256" y="1071546"/>
            <a:ext cx="21605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5715008" y="3357562"/>
            <a:ext cx="142876" cy="5715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857884" y="2357430"/>
            <a:ext cx="2643206" cy="2000264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 созданию, исполнению полномочий и обеспечению деятельности комиссии по делам несовершеннолетних: </a:t>
            </a:r>
            <a:r>
              <a:rPr lang="ru-RU" sz="1200" i="1" dirty="0" smtClean="0"/>
              <a:t>2017-2020 годы – </a:t>
            </a:r>
          </a:p>
          <a:p>
            <a:pPr algn="ctr"/>
            <a:r>
              <a:rPr lang="ru-RU" sz="1200" i="1" dirty="0" smtClean="0"/>
              <a:t>по 661,2 тыс. руб. в год </a:t>
            </a:r>
            <a:endParaRPr lang="ru-RU" sz="1200" i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28596" y="1071546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857884" y="642918"/>
          <a:ext cx="264320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357290" y="214290"/>
            <a:ext cx="6715172" cy="64294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2019 году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.galagan\Documents\My Pictures\xH7gAVKpl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1928826" cy="2084764"/>
          </a:xfrm>
          <a:prstGeom prst="rect">
            <a:avLst/>
          </a:prstGeom>
          <a:noFill/>
        </p:spPr>
      </p:pic>
      <p:pic>
        <p:nvPicPr>
          <p:cNvPr id="1029" name="Picture 5" descr="C:\Users\s.galagan\Documents\My Pictures\D7QE5qBs0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3" y="928670"/>
            <a:ext cx="2095488" cy="1396992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>
            <a:stCxn id="16" idx="3"/>
          </p:cNvCxnSpPr>
          <p:nvPr/>
        </p:nvCxnSpPr>
        <p:spPr>
          <a:xfrm>
            <a:off x="5500694" y="1464455"/>
            <a:ext cx="571504" cy="46434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643438" y="4143380"/>
            <a:ext cx="1571636" cy="42862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33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28596" y="21429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786050" y="928670"/>
            <a:ext cx="2714644" cy="1071570"/>
          </a:xfrm>
          <a:prstGeom prst="round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i="1" dirty="0" smtClean="0">
                <a:solidFill>
                  <a:schemeClr val="bg1"/>
                </a:solidFill>
                <a:latin typeface="Georgia" pitchFamily="18" charset="0"/>
              </a:rPr>
              <a:t>Иные межбюджетные трансферты:</a:t>
            </a:r>
          </a:p>
          <a:p>
            <a:pPr lvl="0" algn="ctr"/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— Утверждено –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8 106,4</a:t>
            </a:r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 тыс. руб., </a:t>
            </a:r>
          </a:p>
          <a:p>
            <a:pPr lvl="0" algn="ctr"/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— Поступило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– 7 795,2 </a:t>
            </a:r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тыс. руб.,</a:t>
            </a:r>
          </a:p>
          <a:p>
            <a:pPr lvl="0" algn="ctr"/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— Исполнение –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96,2</a:t>
            </a:r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% </a:t>
            </a:r>
          </a:p>
          <a:p>
            <a:pPr lvl="0" algn="ctr"/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(отставание   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-311,2</a:t>
            </a:r>
            <a:r>
              <a:rPr lang="ru-RU" sz="1000" dirty="0" smtClean="0">
                <a:solidFill>
                  <a:schemeClr val="bg1"/>
                </a:solidFill>
                <a:latin typeface="Georgia" pitchFamily="18" charset="0"/>
              </a:rPr>
              <a:t> тыс. руб.);</a:t>
            </a:r>
            <a:endParaRPr lang="ru-RU" sz="1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32" y="1928802"/>
            <a:ext cx="1428760" cy="1714512"/>
          </a:xfrm>
          <a:prstGeom prst="round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На реализацию мероприятий по обращениям,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поступающим к депутатам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Законодательного Собрания Тверской области:</a:t>
            </a:r>
          </a:p>
          <a:p>
            <a:pPr lvl="0" algn="ctr"/>
            <a:endParaRPr lang="ru-RU" sz="900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— Поступило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–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2 106,4 </a:t>
            </a:r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тыс. руб. </a:t>
            </a:r>
            <a:r>
              <a:rPr lang="ru-RU" sz="1050" dirty="0" smtClean="0">
                <a:solidFill>
                  <a:schemeClr val="bg1"/>
                </a:solidFill>
                <a:latin typeface="Georgia" pitchFamily="18" charset="0"/>
              </a:rPr>
              <a:t>(100%):</a:t>
            </a:r>
            <a:endParaRPr lang="ru-RU" sz="9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86644" y="3071810"/>
            <a:ext cx="1643074" cy="1000132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и установка теневых навесов в МДОУ</a:t>
            </a:r>
          </a:p>
          <a:p>
            <a:pPr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«Детский сад № 15» и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«Детский сад № 18»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— по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173,5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9520" y="2357430"/>
            <a:ext cx="1428760" cy="642942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и установка детских игровых площадок  –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905,4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5206" y="4143380"/>
            <a:ext cx="1643074" cy="928694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комплекта настольных шахмат для МОУ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«Лицей № 35" города Ржева – </a:t>
            </a:r>
          </a:p>
          <a:p>
            <a:pPr lvl="0"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30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2143116"/>
            <a:ext cx="2071702" cy="785818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Издание сборника докладов и материалов научно-практической конференции «800 лет. Ржев в истории России»– </a:t>
            </a:r>
          </a:p>
          <a:p>
            <a:pPr lvl="0"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stCxn id="16" idx="1"/>
          </p:cNvCxnSpPr>
          <p:nvPr/>
        </p:nvCxnSpPr>
        <p:spPr>
          <a:xfrm rot="10800000" flipV="1">
            <a:off x="2285984" y="1464455"/>
            <a:ext cx="500066" cy="250032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7000892" y="2428868"/>
            <a:ext cx="428628" cy="35719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5214942" y="2214552"/>
            <a:ext cx="500066" cy="428629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7000892" y="3071810"/>
            <a:ext cx="285752" cy="285752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1214414" y="214290"/>
            <a:ext cx="7215238" cy="64294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Иные  межбюджетные трансферты из областного бюджета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rgbClr val="EEECE1">
                    <a:lumMod val="25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2019 году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00364" y="5143512"/>
            <a:ext cx="2571768" cy="928694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для  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МУ «Клуб Текстильщик» г. Ржева: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— концертного баяна –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180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руб.;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</a:rPr>
              <a:t>— 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ноутбука и принтера —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100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руб.;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— табуретов —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9,5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rot="16200000" flipH="1">
            <a:off x="6072198" y="4143380"/>
            <a:ext cx="1571636" cy="42862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16200000" flipH="1">
            <a:off x="6786578" y="3714752"/>
            <a:ext cx="642942" cy="35719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>
            <a:stCxn id="18" idx="2"/>
          </p:cNvCxnSpPr>
          <p:nvPr/>
        </p:nvCxnSpPr>
        <p:spPr>
          <a:xfrm rot="5400000">
            <a:off x="6143636" y="3786190"/>
            <a:ext cx="285752" cy="158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Скругленный прямоугольник 163"/>
          <p:cNvSpPr/>
          <p:nvPr/>
        </p:nvSpPr>
        <p:spPr>
          <a:xfrm>
            <a:off x="5572132" y="3929066"/>
            <a:ext cx="1143008" cy="1071570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спортивной формы для 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учреждений физкультуры и спорта – </a:t>
            </a:r>
          </a:p>
          <a:p>
            <a:pPr lvl="0"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50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s.galagan\Documents\My Pictures\1600px-Военное_мемориальное_кладбище_(Ржев)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2286017" cy="1714512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14282" y="1571612"/>
            <a:ext cx="2357454" cy="2428892"/>
          </a:xfrm>
          <a:prstGeom prst="round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На реализацию  Закона Тверской области от 16.02.2009 № 7-ЗО 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«О статусе города Тверской области, удостоенного почетного звания  Российской Федерации 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«Город воинской славы»» </a:t>
            </a:r>
          </a:p>
          <a:p>
            <a:pPr lvl="0" algn="ctr"/>
            <a:r>
              <a:rPr lang="ru-RU" sz="900" i="1" dirty="0" smtClean="0">
                <a:solidFill>
                  <a:schemeClr val="bg1"/>
                </a:solidFill>
                <a:latin typeface="Georgia" pitchFamily="18" charset="0"/>
              </a:rPr>
              <a:t>(благоустройство Мемориального кладбища Советских воинов и ремонт памятника делегатам </a:t>
            </a:r>
            <a:r>
              <a:rPr lang="en-US" sz="900" i="1" dirty="0" smtClean="0">
                <a:solidFill>
                  <a:schemeClr val="bg1"/>
                </a:solidFill>
                <a:latin typeface="Georgia" pitchFamily="18" charset="0"/>
              </a:rPr>
              <a:t>II</a:t>
            </a:r>
            <a:r>
              <a:rPr lang="ru-RU" sz="900" i="1" dirty="0" smtClean="0">
                <a:solidFill>
                  <a:schemeClr val="bg1"/>
                </a:solidFill>
                <a:latin typeface="Georgia" pitchFamily="18" charset="0"/>
              </a:rPr>
              <a:t> Всероссийского съезда Советов):</a:t>
            </a:r>
          </a:p>
          <a:p>
            <a:pPr lvl="0" algn="ctr"/>
            <a:endParaRPr lang="ru-RU" sz="9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— Утверждено –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6 000,0 </a:t>
            </a:r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тыс. руб.,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— Поступило –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5 688,8 </a:t>
            </a:r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тыс. руб.,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— Исполнение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– 94,8</a:t>
            </a:r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% </a:t>
            </a:r>
          </a:p>
          <a:p>
            <a:pPr lvl="0" algn="ctr"/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(отставание    </a:t>
            </a:r>
            <a:r>
              <a:rPr lang="ru-RU" sz="1100" dirty="0" smtClean="0">
                <a:solidFill>
                  <a:schemeClr val="bg1"/>
                </a:solidFill>
                <a:latin typeface="Georgia" pitchFamily="18" charset="0"/>
              </a:rPr>
              <a:t>-311,2 </a:t>
            </a:r>
            <a:r>
              <a:rPr lang="ru-RU" sz="900" dirty="0" smtClean="0">
                <a:solidFill>
                  <a:schemeClr val="bg1"/>
                </a:solidFill>
                <a:latin typeface="Georgia" pitchFamily="18" charset="0"/>
              </a:rPr>
              <a:t>тыс. руб.);</a:t>
            </a:r>
            <a:endParaRPr lang="ru-RU" sz="9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5143512"/>
            <a:ext cx="2857520" cy="1214446"/>
          </a:xfrm>
          <a:prstGeom prst="roundRect">
            <a:avLst/>
          </a:prstGeom>
          <a:solidFill>
            <a:srgbClr val="C68D5E"/>
          </a:solidFill>
          <a:ln>
            <a:solidFill>
              <a:srgbClr val="C68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Приобретение и установка оконных систем 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— </a:t>
            </a:r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394,5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руб., в т. ч. для 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МУ «Клуб Текстильщик» –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130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руб.;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МОУ «СОШ № 4» —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42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руб.;</a:t>
            </a:r>
          </a:p>
          <a:p>
            <a:pPr lvl="0"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МДОУ «Детский сад № 27» —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111,1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руб.;</a:t>
            </a:r>
          </a:p>
          <a:p>
            <a:pPr algn="ctr"/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МДОУ «Детский сад № 28» —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111,4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тыс. руб.</a:t>
            </a:r>
            <a:endParaRPr lang="ru-RU" sz="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928958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1857364"/>
            <a:ext cx="4857784" cy="2071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расходы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з</a:t>
            </a:r>
            <a:r>
              <a:rPr lang="ru-RU" sz="32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857256"/>
          </a:xfrm>
        </p:spPr>
        <p:txBody>
          <a:bodyPr/>
          <a:lstStyle/>
          <a:p>
            <a:pPr algn="ctr" defTabSz="914400"/>
            <a:r>
              <a:rPr lang="ru-RU" sz="1600" b="1" dirty="0" smtClean="0">
                <a:solidFill>
                  <a:schemeClr val="tx1"/>
                </a:solidFill>
              </a:rPr>
              <a:t>Основные подходы к формированию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расходов бюджета  города Ржева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на 201</a:t>
            </a:r>
            <a:r>
              <a:rPr lang="en-US" sz="1600" b="1" dirty="0" smtClean="0">
                <a:solidFill>
                  <a:schemeClr val="tx1"/>
                </a:solidFill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</a:rPr>
              <a:t> год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642910" y="1214422"/>
            <a:ext cx="3214710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Сохранение социальной направленности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85786" y="4071942"/>
            <a:ext cx="3357586" cy="20717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расходов в целях обеспечения финансирования приоритетных расходных обязательств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28860" y="2285992"/>
            <a:ext cx="350046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Повышение качества Муниципальных программ города Ржева Тверской области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429124" y="3429000"/>
            <a:ext cx="350046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Повышение эффективности оказания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муниципальных услуг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786446" y="4714884"/>
            <a:ext cx="3214742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Обеспечение реализации Указов Президента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Российской Федерации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500066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ru-RU" sz="1600" b="1" dirty="0" smtClean="0">
                <a:solidFill>
                  <a:schemeClr val="tx1"/>
                </a:solidFill>
              </a:rPr>
              <a:t>Ис</a:t>
            </a:r>
            <a:r>
              <a:rPr lang="ru-RU" sz="1600" b="1" dirty="0" smtClean="0"/>
              <a:t>полнение расходов бюджета города </a:t>
            </a:r>
            <a:r>
              <a:rPr lang="ru-RU" sz="1600" b="1" dirty="0" smtClean="0">
                <a:solidFill>
                  <a:schemeClr val="tx1"/>
                </a:solidFill>
              </a:rPr>
              <a:t>Ржева                                                                                                                               по разделам классификации расходов бюджета за 2019 год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142983"/>
          <a:ext cx="8358245" cy="5357853"/>
        </p:xfrm>
        <a:graphic>
          <a:graphicData uri="http://schemas.openxmlformats.org/drawingml/2006/table">
            <a:tbl>
              <a:tblPr/>
              <a:tblGrid>
                <a:gridCol w="718989"/>
                <a:gridCol w="4067357"/>
                <a:gridCol w="1285884"/>
                <a:gridCol w="1117658"/>
                <a:gridCol w="1168357"/>
              </a:tblGrid>
              <a:tr h="79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исполнения,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7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1 516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602,5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1 287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84,88%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ВОПРОСЫ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238,9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866,6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97,99%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720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621,7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99,08%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458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364,3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54,84%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668,2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97,54%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704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805,6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97,84%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408,9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702,9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99,06%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ПОЛИТИКА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684,9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96,33%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СПОРТ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993,5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98,24%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МАССОВОЙ ИНФОРМАЦИИ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863,2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828,2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98,12%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606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ГОСУДАРСТВЕННОГО И МУНИЦИПАЛЬНОГО ДОЛГА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73,62%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43900" y="857232"/>
            <a:ext cx="864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500066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Структура </a:t>
            </a:r>
            <a:r>
              <a:rPr lang="ru-RU" sz="1600" b="1" dirty="0" smtClean="0">
                <a:solidFill>
                  <a:schemeClr val="tx1"/>
                </a:solidFill>
              </a:rPr>
              <a:t>расходов бюджета города Ржева в 20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9 году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rgbClr val="F9F9F9"/>
                </a:solidFill>
              </a:rPr>
              <a:t/>
            </a:r>
            <a:br>
              <a:rPr lang="ru-RU" sz="1600" dirty="0" smtClean="0">
                <a:solidFill>
                  <a:srgbClr val="F9F9F9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026" name="Содержимое 10"/>
          <p:cNvGraphicFramePr>
            <a:graphicFrameLocks noGrp="1"/>
          </p:cNvGraphicFramePr>
          <p:nvPr/>
        </p:nvGraphicFramePr>
        <p:xfrm>
          <a:off x="357158" y="857232"/>
          <a:ext cx="8358246" cy="5429264"/>
        </p:xfrm>
        <a:graphic>
          <a:graphicData uri="http://schemas.openxmlformats.org/presentationml/2006/ole">
            <p:oleObj spid="_x0000_s1026" name="Worksheet" r:id="rId3" imgW="8334412" imgH="5515020" progId="Excel.Sheet.8">
              <p:embed/>
            </p:oleObj>
          </a:graphicData>
        </a:graphic>
      </p:graphicFrame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8581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Программные </a:t>
            </a:r>
            <a:r>
              <a:rPr lang="ru-RU" sz="1600" b="1" dirty="0" smtClean="0">
                <a:solidFill>
                  <a:schemeClr val="tx1"/>
                </a:solidFill>
              </a:rPr>
              <a:t>и непрограммные расходы бюджета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за 2019 год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rgbClr val="F9F9F9"/>
                </a:solidFill>
              </a:rPr>
              <a:t/>
            </a:r>
            <a:br>
              <a:rPr lang="ru-RU" sz="1600" dirty="0" smtClean="0">
                <a:solidFill>
                  <a:srgbClr val="F9F9F9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2223"/>
          <a:ext cx="9144001" cy="5935775"/>
        </p:xfrm>
        <a:graphic>
          <a:graphicData uri="http://schemas.openxmlformats.org/drawingml/2006/table">
            <a:tbl>
              <a:tblPr/>
              <a:tblGrid>
                <a:gridCol w="7567449"/>
                <a:gridCol w="788276"/>
                <a:gridCol w="788276"/>
              </a:tblGrid>
              <a:tr h="272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70358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1 516 </a:t>
                      </a:r>
                      <a:r>
                        <a:rPr lang="ru-RU" sz="9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602,5</a:t>
                      </a:r>
                      <a:endParaRPr lang="ru-RU" sz="9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1 287 </a:t>
                      </a:r>
                      <a:r>
                        <a:rPr lang="ru-RU" sz="9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301,</a:t>
                      </a:r>
                      <a:r>
                        <a:rPr lang="en-US" sz="9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"Обеспечение правопорядка и безопасности населения города Ржева Тверской области" на 2016 -2021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516,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"Развитие жилищно-коммунального хозяйства города Ржева Тверской области" на 2017-2022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"Развитие образования города Ржева Тверской области" на 2018 - 2023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"Развитие культуры города Ржева Тверской области" на 2018 - 2023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967,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"Развитие физической культуры и спорта города Ржева Тверской области" на 2018 - 2023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"Социальная поддержка и защита населения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935,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5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"Молодёжная политика и развитие туризма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7481,9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"Управление имуществом и земельными ресурсами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"Благоустройство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854,6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"Дорожное хозяйство и транспортный комплекс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554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"Муниципальное управление и гражданское общество города Ржева" на 2018-2023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69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города Ржева Тверской области "Развитие туризма города Ржева Тверской области" на 2018- 2023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8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не включенные в муниципальные программы г. Ржева Тверской области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14499,3 </a:t>
                      </a:r>
                      <a:endParaRPr lang="ru-RU" sz="9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14239,9 </a:t>
                      </a:r>
                      <a:endParaRPr lang="ru-RU" sz="9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5338" y="642918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т</a:t>
            </a:r>
            <a:r>
              <a:rPr lang="ru-RU" sz="1000" b="1" dirty="0" smtClean="0"/>
              <a:t>ыс</a:t>
            </a:r>
            <a:r>
              <a:rPr lang="ru-RU" sz="1000" b="1" dirty="0" smtClean="0"/>
              <a:t>. руб.</a:t>
            </a:r>
            <a:endParaRPr lang="ru-RU" sz="1000" b="1" dirty="0"/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2844" y="0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14423"/>
          <a:ext cx="8858313" cy="254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1065323"/>
                <a:gridCol w="1084148"/>
                <a:gridCol w="993802"/>
              </a:tblGrid>
              <a:tr h="5265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73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9516,4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«Комплексные меры противодействия злоупотреблению наркотическими средствами, психотропными веществами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их незаконному обороту в городе Ржеве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0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9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9 111,4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8 995,7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98,7</a:t>
                      </a:r>
                      <a:endParaRPr kumimoji="0"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4286255"/>
          <a:ext cx="8643998" cy="19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4720"/>
                <a:gridCol w="1249278"/>
              </a:tblGrid>
              <a:tr h="2718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добровольных народных дружин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Установка фото и видео фиксации в общественных местах, местах массового скопления людей, административных зданиях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9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мероприятий, акций для учащихся в каникулярное время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1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мероприятий по профилактики правонарушений и преступности несовершеннолетних в городе Ржеве для учащихся в каникулярное время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казенного учреждения Управление по делам гражданской обороны города 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8995,7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87337" y="3857628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2019 году 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9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</a:t>
            </a:r>
            <a:r>
              <a:rPr lang="ru-RU" sz="1600" dirty="0" smtClean="0"/>
              <a:t>«</a:t>
            </a:r>
            <a:r>
              <a:rPr lang="ru-RU" sz="1600" b="1" dirty="0" smtClean="0"/>
              <a:t>Обеспечение правопорядка и безопасности населения города Ржева Тверской области» на 2016 – 2021 годы</a:t>
            </a:r>
            <a:endParaRPr lang="ru-RU" sz="1600" b="1" dirty="0"/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428596" y="714356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dirty="0">
                <a:cs typeface="Times New Roman" pitchFamily="18" charset="0"/>
              </a:rPr>
              <a:t>Бюджетный кодекс Российской Федерации статья 6</a:t>
            </a:r>
            <a:r>
              <a:rPr lang="ru-RU" sz="1250" dirty="0">
                <a:cs typeface="Times New Roman" pitchFamily="18" charset="0"/>
              </a:rPr>
              <a:t> </a:t>
            </a:r>
            <a:endParaRPr lang="ru-RU" sz="1250" dirty="0" smtClean="0">
              <a:cs typeface="Times New Roman" pitchFamily="18" charset="0"/>
            </a:endParaRPr>
          </a:p>
          <a:p>
            <a:pPr algn="just"/>
            <a:r>
              <a:rPr lang="ru-RU" sz="1250" b="1" u="sng" dirty="0" smtClean="0">
                <a:solidFill>
                  <a:srgbClr val="FF0000"/>
                </a:solidFill>
                <a:cs typeface="Times New Roman" pitchFamily="18" charset="0"/>
              </a:rPr>
              <a:t>Бюджетная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система Российской Федерации</a:t>
            </a:r>
            <a:r>
              <a:rPr lang="ru-RU" sz="1250" b="1" u="sng" dirty="0">
                <a:cs typeface="Times New Roman" pitchFamily="18" charset="0"/>
              </a:rPr>
              <a:t>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основана на принципах</a:t>
            </a:r>
            <a:r>
              <a:rPr lang="ru-RU" sz="1250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ru-RU" sz="125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0" lvl="1"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статья 28</a:t>
            </a:r>
            <a:r>
              <a:rPr lang="ru-RU" sz="1250" dirty="0">
                <a:cs typeface="Times New Roman" pitchFamily="18" charset="0"/>
              </a:rPr>
              <a:t>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250" b="1" u="sng" dirty="0">
                <a:cs typeface="Times New Roman" pitchFamily="18" charset="0"/>
              </a:rPr>
              <a:t>: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</a:t>
            </a:r>
            <a:r>
              <a:rPr lang="ru-RU" sz="1250" dirty="0" smtClean="0">
                <a:cs typeface="Times New Roman" pitchFamily="18" charset="0"/>
              </a:rPr>
              <a:t>их исполнении</a:t>
            </a:r>
            <a:r>
              <a:rPr lang="ru-RU" sz="1250" dirty="0">
                <a:cs typeface="Times New Roman" pitchFamily="18" charset="0"/>
              </a:rPr>
              <a:t>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endParaRPr lang="ru-RU" sz="1250" dirty="0" smtClean="0">
              <a:cs typeface="Times New Roman" pitchFamily="18" charset="0"/>
            </a:endParaRPr>
          </a:p>
          <a:p>
            <a:pPr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статья 3</a:t>
            </a:r>
            <a:r>
              <a:rPr lang="en-US" sz="1250" b="1" dirty="0" smtClean="0">
                <a:cs typeface="Times New Roman" pitchFamily="18" charset="0"/>
              </a:rPr>
              <a:t>6</a:t>
            </a:r>
            <a:r>
              <a:rPr lang="ru-RU" sz="1250" dirty="0" smtClean="0">
                <a:cs typeface="Times New Roman" pitchFamily="18" charset="0"/>
              </a:rPr>
              <a:t>: </a:t>
            </a:r>
            <a:endParaRPr lang="ru-RU" sz="1250" dirty="0">
              <a:cs typeface="Times New Roman" pitchFamily="18" charset="0"/>
            </a:endParaRP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Доходы бюджета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Расходы бюджета</a:t>
            </a:r>
            <a:r>
              <a:rPr lang="ru-RU" sz="1250" b="1" u="sng" dirty="0">
                <a:cs typeface="Times New Roman" pitchFamily="18" charset="0"/>
              </a:rPr>
              <a:t> </a:t>
            </a:r>
            <a:r>
              <a:rPr lang="ru-RU" sz="1250" dirty="0"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Дефицит бюджета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250" dirty="0">
                <a:cs typeface="Times New Roman" pitchFamily="18" charset="0"/>
              </a:rPr>
              <a:t> превышение расходов над его доходами;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Межбюджетные трансферты</a:t>
            </a:r>
            <a:r>
              <a:rPr lang="ru-RU" sz="125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Государственный и муниципальный долг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sz="1250" dirty="0" smtClean="0">
                <a:cs typeface="Times New Roman" pitchFamily="18" charset="0"/>
              </a:rPr>
              <a:t>образованием.</a:t>
            </a:r>
            <a:endParaRPr lang="ru-RU" sz="1250" dirty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428596" y="1428736"/>
            <a:ext cx="1214446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 prstMaterial="plastic">
            <a:bevelT w="25400" h="1016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бюджетной системы Российской Федерации;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428860" y="1357298"/>
            <a:ext cx="1785950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3. Сбалансированности бюджета;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143372" y="1643050"/>
            <a:ext cx="1255708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Общего (совокупного) покрытия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143504" y="1285861"/>
            <a:ext cx="1214446" cy="7688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Прозрачности (открытости);</a:t>
            </a:r>
          </a:p>
          <a:p>
            <a:pPr algn="ctr">
              <a:defRPr/>
            </a:pP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929322" y="1928802"/>
            <a:ext cx="1285884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Достоверности бюджета;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786578" y="1357298"/>
            <a:ext cx="1728806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7. Подведомственности расходов бюджетов;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786710" y="2000240"/>
            <a:ext cx="1143008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8.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кассы.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43042" y="142852"/>
            <a:ext cx="6000792" cy="642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4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1500166" y="2000240"/>
            <a:ext cx="1643074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2. Самостоятельности бюджетов;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61435"/>
          <a:ext cx="8715436" cy="143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191"/>
                <a:gridCol w="1043896"/>
                <a:gridCol w="784531"/>
                <a:gridCol w="785818"/>
              </a:tblGrid>
              <a:tr h="499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00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12 143,9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12 089,5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13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"Комплексное развитие систем коммунальной инфраструктуры города Ржева Тверской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10 100,7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046,3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34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"Улучшение состояния объектов жилищного фонда и коммунальной инфраструктуры города Ржева Тверской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Муниципальная программа «Развитие жилищно-коммунального хозяйства города Ржева Тверской области»  на 2017 – 2022 годы</a:t>
            </a:r>
            <a:endParaRPr lang="ru-RU" sz="16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58" y="2928933"/>
          <a:ext cx="8572560" cy="123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932"/>
                <a:gridCol w="1228628"/>
              </a:tblGrid>
              <a:tr h="274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капитального ремонта объектов теплоэнергетических комплексов муниципальных образований Тверской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8 037,0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капитального ремонта объектов теплоэнергетических комплексов муниципальных образований Тверской области за счет средств местного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7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Оплата взносов на капитальный ремонт муниципальных многоквартирных домов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0" y="257174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2019 году </a:t>
            </a:r>
            <a:endParaRPr lang="ru-RU" b="1" u="sng" dirty="0"/>
          </a:p>
        </p:txBody>
      </p:sp>
      <p:pic>
        <p:nvPicPr>
          <p:cNvPr id="11" name="Рисунок 10" descr="2019-03-26-237_34720-1_7042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4429132"/>
            <a:ext cx="2571768" cy="194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trata-buildings-from-ground-up-cropp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4429132"/>
            <a:ext cx="2619768" cy="197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576c1ba-389_jpg_1024x0_q8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3240" y="4429132"/>
            <a:ext cx="3000396" cy="199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rzhev-gerb-sovr"/>
          <p:cNvPicPr>
            <a:picLocks noChangeAspect="1" noChangeArrowheads="1"/>
          </p:cNvPicPr>
          <p:nvPr/>
        </p:nvPicPr>
        <p:blipFill>
          <a:blip r:embed="rId12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0"/>
            <a:ext cx="7561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города Ржева Тверской области "Формирование современной городской среды города Ржева Тверской области" на 2018-2023 годы</a:t>
            </a:r>
            <a:endParaRPr lang="ru-RU" sz="1600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047090"/>
          <a:ext cx="8643998" cy="193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315"/>
                <a:gridCol w="1086609"/>
                <a:gridCol w="810292"/>
                <a:gridCol w="832782"/>
              </a:tblGrid>
              <a:tr h="524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48 100,8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47 310,3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территорий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территорий общего пользования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21 024,8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20 304,5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76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Подпрограмма "Комплексное благоустройство дворовых и общественных территорий города Ржева Тверской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26 864,5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3643313"/>
          <a:ext cx="8643998" cy="249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434"/>
                <a:gridCol w="886564"/>
              </a:tblGrid>
              <a:tr h="2926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8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проектно-сметной документации на выполнение работ по благоустройству дворовых территорий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проектно-сметной документации на выполнение работ по благоустройству территорий общего пользования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муниципальных программ формирования современной городской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20 054,5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68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мероприятий по благоустройству дворовых и общественных территорий города Ржева Тверской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25 857,5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мероприятий по благоустройству дворовых и общественных территорий города Ржева Тверской области за счет средств местного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936,8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85688" y="2571745"/>
            <a:ext cx="885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средств в 2018 году 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285852" y="285728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</a:t>
            </a:r>
            <a:r>
              <a:rPr lang="en-US" sz="1600" b="1" dirty="0" smtClean="0"/>
              <a:t> </a:t>
            </a:r>
            <a:r>
              <a:rPr lang="ru-RU" sz="1600" b="1" dirty="0" smtClean="0"/>
              <a:t>«Развитие образования города Ржева Тверской области» </a:t>
            </a:r>
            <a:r>
              <a:rPr lang="ru-RU" sz="1600" b="1" dirty="0" smtClean="0"/>
              <a:t>                                           на </a:t>
            </a:r>
            <a:r>
              <a:rPr lang="ru-RU" sz="1600" b="1" dirty="0" smtClean="0"/>
              <a:t>2018-2023 годы</a:t>
            </a:r>
            <a:endParaRPr lang="ru-RU" sz="1600" b="1" dirty="0"/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85860"/>
          <a:ext cx="8501122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558"/>
                <a:gridCol w="984340"/>
                <a:gridCol w="881207"/>
                <a:gridCol w="819017"/>
              </a:tblGrid>
              <a:tr h="8456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00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677 108,4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661 370,1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7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291 038,0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282 240,8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299 308,3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295 502,8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27 289,6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1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29 009,6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5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15 576,8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15 539,5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4282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821533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latin typeface="+mn-lt"/>
                <a:ea typeface="+mn-ea"/>
                <a:cs typeface="+mn-cs"/>
              </a:rPr>
              <a:t>Расходы бюджета города Ржева за 2019 год на реализацию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                                                                          Муниципальной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программы</a:t>
            </a:r>
            <a:r>
              <a:rPr lang="en-US" sz="16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«Развитие образования города Ржева Тверской области»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                                           на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2018-2023 годы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3"/>
          <a:ext cx="6096000" cy="492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881026"/>
              </a:tblGrid>
              <a:tr h="301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242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(13 школ, 22 детских сады, 2 учреждения дополнительного образования, 1 оздоровительный лагерь)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136 415,5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163 917,6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06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242 632,9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101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12 721,7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9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195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укрепление материально-технической базы муниципальных организаций отдыха и оздоровления детей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325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7334,4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325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15 561,2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2467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27 925,3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82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1 678,6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844" y="78579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/>
          </a:p>
        </p:txBody>
      </p:sp>
      <p:pic>
        <p:nvPicPr>
          <p:cNvPr id="11" name="Picture 3" descr="C:\Users\metelkina\Documents\Закон об обл бюджете\2016 г\Бюджет для граждан 2016 г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071813"/>
            <a:ext cx="2357438" cy="16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tver.bezformata.ru/content/image1390247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857760"/>
            <a:ext cx="2428875" cy="178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o.zvereva\Documents\Фото Ржев\школ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357298"/>
            <a:ext cx="2357454" cy="1643074"/>
          </a:xfrm>
          <a:prstGeom prst="rect">
            <a:avLst/>
          </a:prstGeom>
          <a:noFill/>
        </p:spPr>
      </p:pic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285852" y="214290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«Развитие культуры города Ржева</a:t>
            </a:r>
          </a:p>
          <a:p>
            <a:pPr algn="ctr"/>
            <a:r>
              <a:rPr lang="ru-RU" sz="1600" b="1" dirty="0" smtClean="0"/>
              <a:t>Тверской области» на 2018-2023 годы</a:t>
            </a:r>
            <a:endParaRPr lang="ru-RU" sz="1600" b="1" dirty="0"/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1" y="1285860"/>
          <a:ext cx="8572560" cy="457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8379"/>
                <a:gridCol w="835638"/>
                <a:gridCol w="835638"/>
                <a:gridCol w="84290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15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128 967,8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127 863,4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дополнительного образования детей в сфере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54 068,4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53 670,0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31 606,8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30 940,4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6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23 772,6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1439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Расходы бюджета города Ржева за 2019 год на </a:t>
            </a:r>
            <a:r>
              <a:rPr lang="ru-RU" sz="1400" b="1" dirty="0" smtClean="0">
                <a:solidFill>
                  <a:schemeClr val="tx1"/>
                </a:solidFill>
              </a:rPr>
              <a:t>реализацию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Муниципальной программы«Развитие культуры города Ржева Тверской области» на 2018-2023 годы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87337" y="642918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071546"/>
          <a:ext cx="6286544" cy="366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  <a:gridCol w="785818"/>
              </a:tblGrid>
              <a:tr h="3152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199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94 834,4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586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охраны труда в учреждениях культуры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91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908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поддержку отрасли культуры (в части приобретения музыкальных инструментов, оборудования и материалов для детских школ искусств по видам искусств и профессиональных образовательных организаций)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3 848,8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908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4055,4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44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44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4" name="Picture 2" descr="http://dk-rzhev.muzkult.ru/img/upload/2444/image_image_73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736"/>
            <a:ext cx="2286016" cy="1785950"/>
          </a:xfrm>
          <a:prstGeom prst="rect">
            <a:avLst/>
          </a:prstGeom>
          <a:noFill/>
        </p:spPr>
      </p:pic>
      <p:pic>
        <p:nvPicPr>
          <p:cNvPr id="15" name="Picture 9" descr="C:\Users\o.zvereva\Pictures\image_image_530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357562"/>
            <a:ext cx="2286016" cy="1785950"/>
          </a:xfrm>
          <a:prstGeom prst="rect">
            <a:avLst/>
          </a:prstGeom>
          <a:noFill/>
        </p:spPr>
      </p:pic>
      <p:pic>
        <p:nvPicPr>
          <p:cNvPr id="16" name="Picture 11" descr="C:\Users\o.zvereva\Desktop\fotosmall.ph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929198"/>
            <a:ext cx="3000396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o.zvereva\Pictures\hFRjiObYSZ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929198"/>
            <a:ext cx="2857520" cy="1760925"/>
          </a:xfrm>
          <a:prstGeom prst="rect">
            <a:avLst/>
          </a:prstGeom>
          <a:noFill/>
        </p:spPr>
      </p:pic>
      <p:pic>
        <p:nvPicPr>
          <p:cNvPr id="18" name="Picture 12" descr="C:\Users\o.zvereva\Desktop\71177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5214950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26" y="1285860"/>
          <a:ext cx="8429715" cy="30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801"/>
                <a:gridCol w="913219"/>
                <a:gridCol w="793284"/>
                <a:gridCol w="822411"/>
              </a:tblGrid>
              <a:tr h="73586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83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47 101,2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0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"Развитие физкультурно-спортивных учреждений, подведомственных Комитету по физической культуре и спорту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42 885,8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16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2 "Подготовка спортивного резерва, 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1 672,5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9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3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«Развитие физической культуры </a:t>
            </a:r>
          </a:p>
          <a:p>
            <a:pPr algn="ctr"/>
            <a:r>
              <a:rPr lang="ru-RU" sz="1600" b="1" dirty="0" smtClean="0"/>
              <a:t>и спорта города Ржева Тверской области» на 2018-2023 годы</a:t>
            </a:r>
            <a:endParaRPr lang="ru-RU" sz="1600" b="1" dirty="0"/>
          </a:p>
        </p:txBody>
      </p:sp>
      <p:pic>
        <p:nvPicPr>
          <p:cNvPr id="75778" name="Picture 2" descr="https://rzhevgrad.ru/wp-content/uploads/2018/09/IMG-46c27bdff14192c28cd36564890b3b9d-V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2857520" cy="2071702"/>
          </a:xfrm>
          <a:prstGeom prst="rect">
            <a:avLst/>
          </a:prstGeom>
          <a:noFill/>
        </p:spPr>
      </p:pic>
      <p:pic>
        <p:nvPicPr>
          <p:cNvPr id="75785" name="Picture 9" descr="C:\Users\o.zvereva\Documents\Бюджет Ржев 2018-2020\ИСПОЛНЕНИЕ\Картинки\тхэквон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72008"/>
            <a:ext cx="2571768" cy="2004981"/>
          </a:xfrm>
          <a:prstGeom prst="rect">
            <a:avLst/>
          </a:prstGeom>
          <a:noFill/>
        </p:spPr>
      </p:pic>
      <p:pic>
        <p:nvPicPr>
          <p:cNvPr id="75788" name="Picture 12" descr="C:\Users\o.zvereva\Documents\Бюджет Ржев 2018-2020\ИСПОЛНЕНИЕ\Картинки\spartakiada-768x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72008"/>
            <a:ext cx="3014658" cy="2009772"/>
          </a:xfrm>
          <a:prstGeom prst="rect">
            <a:avLst/>
          </a:prstGeom>
          <a:noFill/>
        </p:spPr>
      </p:pic>
      <p:pic>
        <p:nvPicPr>
          <p:cNvPr id="11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8001024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Ржева за 2019 год на реализацию Муниципальной программы«Развитие физической культуры и спорта города Ржева Тверской области» на 2018-2023 годы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844" y="928670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00174"/>
          <a:ext cx="5643602" cy="489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923"/>
                <a:gridCol w="844679"/>
              </a:tblGrid>
              <a:tr h="3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физической культуры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38 209,5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и установку плоскостных спортивных сооружений и оборудования на плоскостные спортивные сооружения на территории города Ржева Тверской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1 365,7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укрепление материально-технической базы муниципальных спортивных школ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проведения и участие в мероприятиях в области физкультуры и спорта с целю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1 633,3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148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проведения и участия спортсменов города Ржева в спортивно-массовых мероприятиях и соревнованиях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8144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комплексную безопасность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528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ремонта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2" name="Picture 2" descr="C:\Users\o.zvereva\Pictures\2016-12-01\sport_phr_2102201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500330" cy="1571626"/>
          </a:xfrm>
          <a:prstGeom prst="rect">
            <a:avLst/>
          </a:prstGeom>
          <a:noFill/>
        </p:spPr>
      </p:pic>
      <p:pic>
        <p:nvPicPr>
          <p:cNvPr id="19" name="Picture 4" descr="C:\Users\o.zvereva\Pictures\2016-12-01\rcTupTn6e2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143248"/>
            <a:ext cx="2500330" cy="1785950"/>
          </a:xfrm>
          <a:prstGeom prst="rect">
            <a:avLst/>
          </a:prstGeom>
          <a:noFill/>
        </p:spPr>
      </p:pic>
      <p:pic>
        <p:nvPicPr>
          <p:cNvPr id="20" name="Picture 5" descr="C:\Users\o.zvereva\Pictures\2016-12-01\uV3VB6dek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000636"/>
            <a:ext cx="2500330" cy="1728791"/>
          </a:xfrm>
          <a:prstGeom prst="rect">
            <a:avLst/>
          </a:prstGeom>
          <a:noFill/>
        </p:spPr>
      </p:pic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214422"/>
          <a:ext cx="8786874" cy="176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072"/>
                <a:gridCol w="1017429"/>
                <a:gridCol w="828679"/>
                <a:gridCol w="928694"/>
              </a:tblGrid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12 229,8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6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11 629,7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4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"Дополнительные меры по социальной поддержке пожилых граждан и лиц с ограниченными возможностями"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5" y="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«Социальная поддержка и защита</a:t>
            </a:r>
          </a:p>
          <a:p>
            <a:pPr algn="ctr"/>
            <a:r>
              <a:rPr lang="ru-RU" sz="1600" b="1" dirty="0" smtClean="0"/>
              <a:t>населения города Ржева Тверской области» на 2018-2023 годы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3428999"/>
          <a:ext cx="8786874" cy="334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4163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(за счет средств местного бюджета-1459,9 тыс.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руб., родительская плата –  4208,4тыс. руб.)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5668,3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помывок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малоимущих многодетных семей, нуждающихся в улучшении жилищных условий (за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1006,7 тыс. руб., за счет средств областного бюджета – 2349,0тыс.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044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помещений, находящихся в муниципальной собственности, закрепленных за детьми-сиротами и детьми, оставшимися без попечения родителей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5775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775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826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 к пенсиям муниципальных служащих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0" y="292893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214421"/>
          <a:ext cx="8715436" cy="219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193"/>
                <a:gridCol w="1009157"/>
                <a:gridCol w="814392"/>
                <a:gridCol w="928694"/>
              </a:tblGrid>
              <a:tr h="4961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7 062,5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в решении социально-экономических проблем молодых семей"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5 244,8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2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"Вовлечение молодёжи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туризма в городе Ржеве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728" y="0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</a:t>
            </a:r>
            <a:r>
              <a:rPr lang="ru-RU" sz="1600" b="1" dirty="0" smtClean="0"/>
              <a:t>                                     Муниципальной </a:t>
            </a:r>
            <a:r>
              <a:rPr lang="ru-RU" sz="1600" b="1" dirty="0" smtClean="0"/>
              <a:t>программы «Молодежная политика и развитие туризма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3429000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3786189"/>
          <a:ext cx="8786874" cy="255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3752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851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мероприятий по обеспечению жильем молодых семей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1207,0 тыс. руб., за счет средств областного бюджета -2133,4 тыс. руб., за счет средств федерального бюджета -1904,4 тыс. руб.)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5244,8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628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ритуальных принадлежностей для проведения церемоний захоронения останков воинов, погибших в годы Великой Отечественной войны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112,5 тыс. руб., за счет средств областного бюджета – 112,5 тыс. руб.)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193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деятельности Муниципального учреждения города Ржева Тверской области "Центр патриотического воспитания"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3824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патриотической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294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и проведения мероприятий, акций по вовлечению молодежи в общественно-политическую, социально-экономическую и культурную жизнь общества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9"/>
          <p:cNvSpPr>
            <a:spLocks noChangeArrowheads="1"/>
          </p:cNvSpPr>
          <p:nvPr/>
        </p:nvSpPr>
        <p:spPr bwMode="auto">
          <a:xfrm>
            <a:off x="428596" y="1000108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система </a:t>
            </a:r>
            <a:r>
              <a:rPr lang="ru-RU" sz="1400" dirty="0">
                <a:cs typeface="Times New Roman" pitchFamily="18" charset="0"/>
              </a:rPr>
              <a:t>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Главный администратор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14422"/>
          <a:ext cx="8858311" cy="21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951"/>
                <a:gridCol w="1025699"/>
                <a:gridCol w="842968"/>
                <a:gridCol w="92869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7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11 806,0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11 715,3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7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8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8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8 394,4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«Управление имуществом и земельными ресурсами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328612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3682979"/>
          <a:ext cx="8786874" cy="288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4334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721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технической инвентаризации и определение рыночной стоимости выявленных бесхозяйных и выморочных объектов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322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681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изготовление технических планов и технических паспортов на объекты муниципального недвижимого имущества города Ржева Тверской области, подлежащие приватизации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0015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технической инвентаризации объектов муниципального имущества для его реализации путем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632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определение рыночной стоимости арендной платы для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79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работ по образованию земельных участков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121080"/>
          <a:ext cx="8786875" cy="130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072"/>
                <a:gridCol w="1017428"/>
                <a:gridCol w="828680"/>
                <a:gridCol w="928695"/>
              </a:tblGrid>
              <a:tr h="2475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93 854,6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86 427,6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развитие сферы благоустройства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Подпрограмма "Благоустройство и ремонт дворовых территорий города Ржева Тверской области"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64 776,4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58 800,0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 «Благоустройство города Ржева Тверской области» на 2018-2023 годы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2" y="2786058"/>
          <a:ext cx="8715436" cy="379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742"/>
                <a:gridCol w="928694"/>
              </a:tblGrid>
              <a:tr h="2460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606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60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обслуживание сетей уличного освещения на территории города Ржева Тверской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3499,9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606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10530,5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606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52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работ по восстановлению воинских захоронений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247,7 тыс. руб., за счет средств областного бюджета – 190,5 тыс. руб.)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438,2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4674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программ по поддержке местных инициатив в Тверской области на территории городских округов Тверской области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3957,92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2372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закона Тверской области от 16.02.2009 №7-ЗО "О статусе города Тверской области, удостоенного почетного звания Российской Федерации «Город воинской славы»»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761,6 тыс. руб., за счет средств областного бюджета – 5688,8тыс. руб. в части благоустройства Мемориального кладбища Советских воинов в городе Ржеве Тверской области, ремонта памятника по пл. Революции)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6450,4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0773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закона Тверской области от 16.02.2009 №7-ЗО "О статусе города Тверской области, удостоенного почетного звания Российской Федерации «Город воинской славы»»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12 375,1тыс. руб., за счет средств областного бюджета – 46 424,9тыс. руб. в части ремонта дворовых территорий многоквартирных домов в г. Ржеве)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58800,0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7337" y="2428868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4"/>
          <a:ext cx="8786874" cy="141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  <a:gridCol w="1071570"/>
                <a:gridCol w="857256"/>
                <a:gridCol w="9286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00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391 494,3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190 549,2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развития и сохранности автомобильных дорог общего пользования местного значения"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391 494,3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190 549,2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«Поддержка, контроль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транспортных перевозок на территории города Ржева»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5852" y="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города Ржева за 2019 год на реализацию Муниципальной программы</a:t>
            </a:r>
            <a:r>
              <a:rPr lang="en-US" sz="1600" b="1" dirty="0" smtClean="0"/>
              <a:t> </a:t>
            </a:r>
            <a:r>
              <a:rPr lang="ru-RU" sz="1600" b="1" dirty="0" smtClean="0"/>
              <a:t>«Дорожное хозяйство и транспортный комплекс                                                     города Ржева Тверской области» на 2018-2023 годы</a:t>
            </a:r>
            <a:endParaRPr lang="ru-RU" sz="1600" b="1" dirty="0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42844" y="2643182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42844" y="3071809"/>
          <a:ext cx="8858312" cy="353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  <a:gridCol w="785818"/>
              </a:tblGrid>
              <a:tr h="25165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01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закона Тверской области от 16.02.2009 №7-ЗО "О статусе города Тверской области, удостоенного почетного звания Российской Федерации «Город воинской славы»»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(за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средств местного бюджета – 34 889,7тыс. руб., за счет средств областного бюджета – 133 354,9тыс. руб. в части ремонта автомобильных дорог общего пользования местного значения в г. Ржеве)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168 244,6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144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содержанию автомобильных дорог общего пользования, искусственных сооружений на них и мест отдыха граждан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18 199,8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37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Выполнение работ по ямочному ремонту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1 681,4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9977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Нанесение дорожной разметки и приобретение дорожных знаков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549,4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97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разработке проектно-сметной документации на проведение ремонта дорог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1 498,6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96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ремонту и установке новых светофорных объектов на автомобильных дорогах города Ржева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4871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и восстановление барьерных ограждений на автомобильных дорогах местного значения города Ржева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7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428737"/>
          <a:ext cx="8715436" cy="321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000132"/>
                <a:gridCol w="928694"/>
                <a:gridCol w="928694"/>
              </a:tblGrid>
              <a:tr h="7113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602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6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5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качества организации бюджетного процесса и механизмов эффективного бюджетирования"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0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"Внутренний муниципальный финансовый контроль в сфере бюджетных правоотношений"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0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214290"/>
            <a:ext cx="77867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бюджета города Ржева за 2019 год на реализацию Муниципальной программы</a:t>
            </a:r>
            <a:r>
              <a:rPr lang="en-US" sz="1400" b="1" dirty="0" smtClean="0"/>
              <a:t> </a:t>
            </a:r>
            <a:r>
              <a:rPr lang="ru-RU" sz="1400" b="1" dirty="0" smtClean="0"/>
              <a:t> </a:t>
            </a:r>
            <a:r>
              <a:rPr lang="ru-RU" sz="1500" b="1" dirty="0" smtClean="0"/>
              <a:t>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</a:t>
            </a:r>
            <a:r>
              <a:rPr lang="ru-RU" sz="1500" b="1" dirty="0" smtClean="0"/>
              <a:t>                                   на </a:t>
            </a:r>
            <a:r>
              <a:rPr lang="ru-RU" sz="1500" b="1" dirty="0" smtClean="0"/>
              <a:t>2018-2023 годы</a:t>
            </a:r>
            <a:endParaRPr lang="ru-RU" sz="15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4357694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4929198"/>
          <a:ext cx="8644030" cy="13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221"/>
                <a:gridCol w="766809"/>
              </a:tblGrid>
              <a:tr h="2024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1242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обучающих мероприятий для работников ОМСУ и муниципальных учреждений с привлечением сторонних организаций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0240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Финансового отдела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8 021,8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7" y="1357298"/>
          <a:ext cx="8429685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392"/>
                <a:gridCol w="959477"/>
                <a:gridCol w="753874"/>
                <a:gridCol w="890942"/>
              </a:tblGrid>
              <a:tr h="7633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67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51 896,7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6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2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международных связей в городе Ржеве Тверской области и повышение инвестиционной привлекательности города"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2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малого и среднего предпринимательства в городе Ржеве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7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2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2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5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33 276,0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728" y="285728"/>
            <a:ext cx="7715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Расходы бюджета города Ржева за 2019 год на реализацию Муниципальной программы «Муниципальное управление и гражданское </a:t>
            </a:r>
          </a:p>
          <a:p>
            <a:pPr algn="ctr"/>
            <a:r>
              <a:rPr lang="ru-RU" sz="1500" b="1" dirty="0" smtClean="0"/>
              <a:t>общество  города Ржева Тверской области» на 2018-2023 годы</a:t>
            </a:r>
            <a:endParaRPr lang="ru-RU" sz="1500" b="1" dirty="0"/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214290"/>
            <a:ext cx="76596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 smtClean="0"/>
              <a:t>Расходы бюджета города Ржева за 2019 год на реализацию Муниципальной программы «Муниципальное управление и гражданское </a:t>
            </a:r>
          </a:p>
          <a:p>
            <a:pPr algn="ctr"/>
            <a:r>
              <a:rPr lang="ru-RU" sz="1500" b="1" dirty="0" smtClean="0"/>
              <a:t>общество  города Ржева Тверской области» на 2018-2023 годы</a:t>
            </a:r>
            <a:endParaRPr lang="ru-RU" sz="15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643050"/>
          <a:ext cx="8572560" cy="476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Освещение в СМИ значимых для города информационных материалов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Опубликование официальных материалов муниципального 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262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поддержку редакций районных и городских газет (за счет средств местного бюджета – 600,0 тыс. руб., за счет средств областного бюджета – 443,3 тыс. руб.)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1043,3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делегациями из городов-побратимов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93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3147,0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5267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619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391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органами местного самоуправления отдельных государственных полномочий Тверской области по организации проведения на территории Тверской области мероприятий по предупреждению и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ликвидации болезней животных, их лечению, защите населения от болезней, общих для человека и животных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522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6782,8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619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 (за счет средств местного бюджета – 1429,3тыс. руб., за счет предпринимательской деятельности – 935,4тыс.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2364,7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142984"/>
            <a:ext cx="88566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Основные </a:t>
            </a:r>
            <a:r>
              <a:rPr lang="ru-RU" sz="1500" b="1" u="sng" dirty="0">
                <a:cs typeface="Times New Roman" pitchFamily="18" charset="0"/>
              </a:rPr>
              <a:t>направления расходования бюджетных средств:</a:t>
            </a:r>
            <a:endParaRPr lang="ru-RU" sz="1500" b="1" u="sng" dirty="0"/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28728" y="428604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142984"/>
          <a:ext cx="8715436" cy="144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  <a:gridCol w="1000132"/>
                <a:gridCol w="928694"/>
                <a:gridCol w="928694"/>
              </a:tblGrid>
              <a:tr h="7113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49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6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в городе Ржеве комфортной среды для туристов и экскурсантов"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357166"/>
            <a:ext cx="77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бюджета города Ржева за 2019 год на реализацию Муниципальной программы</a:t>
            </a:r>
            <a:r>
              <a:rPr lang="en-US" sz="1400" b="1" dirty="0" smtClean="0"/>
              <a:t> </a:t>
            </a:r>
            <a:r>
              <a:rPr lang="ru-RU" sz="1400" b="1" dirty="0" smtClean="0"/>
              <a:t>"Развитие туризма города Ржева Тверской области" на 2018- 2023 годы</a:t>
            </a:r>
            <a:endParaRPr lang="ru-RU" sz="15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44" y="2643182"/>
            <a:ext cx="885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3071810"/>
          <a:ext cx="864403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221"/>
                <a:gridCol w="766809"/>
              </a:tblGrid>
              <a:tr h="3363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609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издание печатной информационной и сувенирной продукции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162,9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9348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участия в профессиональных выставках представителей города Ржева и объектов туристской индустрии, расположенных на территории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7586" name="Picture 2" descr="C:\Users\o.zvereva\Documents\Бюджет Ржев 2018-2020\ИСПОЛНЕНИЕ\Картинки\DSCN8734-768x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929198"/>
            <a:ext cx="2857520" cy="1714512"/>
          </a:xfrm>
          <a:prstGeom prst="rect">
            <a:avLst/>
          </a:prstGeom>
          <a:noFill/>
        </p:spPr>
      </p:pic>
      <p:pic>
        <p:nvPicPr>
          <p:cNvPr id="67587" name="Picture 3" descr="C:\Users\o.zvereva\Documents\Бюджет Ржев 2018-2020\ИСПОЛНЕНИЕ\Картинки\I2am6AY9so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929198"/>
            <a:ext cx="2786082" cy="1714512"/>
          </a:xfrm>
          <a:prstGeom prst="rect">
            <a:avLst/>
          </a:prstGeom>
          <a:noFill/>
        </p:spPr>
      </p:pic>
      <p:pic>
        <p:nvPicPr>
          <p:cNvPr id="67588" name="Picture 4" descr="C:\Users\o.zvereva\Documents\Бюджет Ржев 2018-2020\ИСПОЛНЕНИЕ\Картинки\kn4ghtb7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14644" cy="1714512"/>
          </a:xfrm>
          <a:prstGeom prst="rect">
            <a:avLst/>
          </a:prstGeom>
          <a:noFill/>
        </p:spPr>
      </p:pic>
      <p:pic>
        <p:nvPicPr>
          <p:cNvPr id="17" name="Picture 10" descr="rzhev-gerb-sovr"/>
          <p:cNvPicPr>
            <a:picLocks noChangeAspect="1" noChangeArrowheads="1"/>
          </p:cNvPicPr>
          <p:nvPr/>
        </p:nvPicPr>
        <p:blipFill>
          <a:blip r:embed="rId8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57148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Расходы, не включенные в муниципальные </a:t>
            </a:r>
            <a:r>
              <a:rPr lang="ru-RU" sz="1400" b="1" dirty="0" smtClean="0"/>
              <a:t>программы                                                                                               </a:t>
            </a:r>
            <a:r>
              <a:rPr lang="ru-RU" sz="1400" b="1" dirty="0" smtClean="0"/>
              <a:t>г. Ржева Тверской области </a:t>
            </a:r>
            <a:r>
              <a:rPr lang="ru-RU" sz="1400" b="1" dirty="0" smtClean="0"/>
              <a:t>за 2019 </a:t>
            </a:r>
            <a:r>
              <a:rPr lang="ru-RU" sz="1400" b="1" dirty="0" smtClean="0"/>
              <a:t>год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285860"/>
          <a:ext cx="8358245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764"/>
                <a:gridCol w="1019440"/>
                <a:gridCol w="836355"/>
                <a:gridCol w="929686"/>
              </a:tblGrid>
              <a:tr h="7838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тыс.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72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3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на реализацию мероприятий по обращениям, поступающим к депутатам Законодательного Собрания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8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 местной администрации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5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выплаты по обязательствам муниципального образования Тверской области города Ржев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5624,7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3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выборов в представительные органы местного самоуправления г.Ржева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3 540,9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3 540,9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2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новогодних подарков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детей работников муниципальных учреждений города Ржева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9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обеспечение деятельности представительного органа  местного 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2 698,6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2 688,6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85819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0_8da56_6839757d_XL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428596" y="928670"/>
            <a:ext cx="8501122" cy="55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Цель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Задача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задачи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300" b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Целевое значение показателя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xw_110126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429256" y="4572008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500174"/>
            <a:ext cx="6000792" cy="2286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показатели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Социально-экономического развития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rgbClr val="002060"/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2019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286676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1125325"/>
            <a:ext cx="81439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Основная отрасль материального производства в экономике г.Ржева- промышленность.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ней занято более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четверти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населения. Промышленные предприятия являются основным источником доходов бюджета города, обеспечивая около 90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поступлений, и поэтому от их эффективной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зависят реальные возможности решения основных социально-экономических проблем.</a:t>
            </a:r>
          </a:p>
          <a:p>
            <a:pPr indent="361950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и услуг по крупным и средним предприятиям составил 10 056,6млн. руб. (110,4%  к предшествующему 2018 году). Оборот крупных и средних предприятий  составил 15 875,4млн.руб. , рост 108,3% к аналогичному периоду 2018 года.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87072929"/>
              </p:ext>
            </p:extLst>
          </p:nvPr>
        </p:nvGraphicFramePr>
        <p:xfrm>
          <a:off x="683568" y="2996952"/>
          <a:ext cx="8208912" cy="407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2953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обрабатывающих производств города Ржева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958857627"/>
              </p:ext>
            </p:extLst>
          </p:nvPr>
        </p:nvGraphicFramePr>
        <p:xfrm>
          <a:off x="785786" y="1397000"/>
          <a:ext cx="771530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5039</TotalTime>
  <Words>8599</Words>
  <Application>Microsoft Office PowerPoint</Application>
  <PresentationFormat>Экран (4:3)</PresentationFormat>
  <Paragraphs>1616</Paragraphs>
  <Slides>58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Промышленное производство</vt:lpstr>
      <vt:lpstr>Структура обрабатывающих производств города Ржева</vt:lpstr>
      <vt:lpstr>Потребительский рынок ,  индекс потребительских цен</vt:lpstr>
      <vt:lpstr>Численность населения </vt:lpstr>
      <vt:lpstr>Уровень безработицы</vt:lpstr>
      <vt:lpstr>Среднемесячная заработная плата,  прожиточный минимум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Основные подходы к формированию расходов бюджета  города Ржева  на 2019 год</vt:lpstr>
      <vt:lpstr>Исполнение расходов бюджета города Ржева                                                                                                                               по разделам классификации расходов бюджета за 2019 год</vt:lpstr>
      <vt:lpstr>  Структура расходов бюджета города Ржева в 2019 году   </vt:lpstr>
      <vt:lpstr> Программные и непрограммные расходы бюджета  за 2019 год   </vt:lpstr>
      <vt:lpstr>Слайд 39</vt:lpstr>
      <vt:lpstr>Слайд 40</vt:lpstr>
      <vt:lpstr>Слайд 41</vt:lpstr>
      <vt:lpstr>Слайд 42</vt:lpstr>
      <vt:lpstr>    Расходы бюджета города Ржева за 2019 год на реализацию                                                                           Муниципальной программы «Развитие образования города Ржева Тверской области»                                            на 2018-2023 годы    </vt:lpstr>
      <vt:lpstr>Слайд 44</vt:lpstr>
      <vt:lpstr>    Расходы бюджета города Ржева за 2019 год на реализацию                                                                                      Муниципальной программы«Развитие культуры города Ржева Тверской области» на 2018-2023 годы    </vt:lpstr>
      <vt:lpstr>Слайд 46</vt:lpstr>
      <vt:lpstr>   Расходы бюджета города Ржева за 2019 год на реализацию Муниципальной программы«Развитие физической культуры и спорта города Ржева Тверской области» на 2018-2023 годы   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s.galagan</dc:creator>
  <cp:lastModifiedBy>Зверева Ольга Викторовна</cp:lastModifiedBy>
  <cp:revision>678</cp:revision>
  <dcterms:created xsi:type="dcterms:W3CDTF">2017-10-19T13:22:55Z</dcterms:created>
  <dcterms:modified xsi:type="dcterms:W3CDTF">2020-05-07T07:39:09Z</dcterms:modified>
</cp:coreProperties>
</file>